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1"/>
  </p:sldMasterIdLst>
  <p:notesMasterIdLst>
    <p:notesMasterId r:id="rId64"/>
  </p:notesMasterIdLst>
  <p:sldIdLst>
    <p:sldId id="268" r:id="rId2"/>
    <p:sldId id="262" r:id="rId3"/>
    <p:sldId id="263" r:id="rId4"/>
    <p:sldId id="339" r:id="rId5"/>
    <p:sldId id="270" r:id="rId6"/>
    <p:sldId id="271" r:id="rId7"/>
    <p:sldId id="272" r:id="rId8"/>
    <p:sldId id="286" r:id="rId9"/>
    <p:sldId id="274" r:id="rId10"/>
    <p:sldId id="275" r:id="rId11"/>
    <p:sldId id="276" r:id="rId12"/>
    <p:sldId id="277" r:id="rId13"/>
    <p:sldId id="283" r:id="rId14"/>
    <p:sldId id="284" r:id="rId15"/>
    <p:sldId id="280" r:id="rId16"/>
    <p:sldId id="281" r:id="rId17"/>
    <p:sldId id="287" r:id="rId18"/>
    <p:sldId id="293" r:id="rId19"/>
    <p:sldId id="291" r:id="rId20"/>
    <p:sldId id="292" r:id="rId21"/>
    <p:sldId id="294" r:id="rId22"/>
    <p:sldId id="288" r:id="rId23"/>
    <p:sldId id="289" r:id="rId24"/>
    <p:sldId id="290" r:id="rId25"/>
    <p:sldId id="295" r:id="rId26"/>
    <p:sldId id="296" r:id="rId27"/>
    <p:sldId id="297" r:id="rId28"/>
    <p:sldId id="298" r:id="rId29"/>
    <p:sldId id="299" r:id="rId30"/>
    <p:sldId id="301" r:id="rId31"/>
    <p:sldId id="302" r:id="rId32"/>
    <p:sldId id="303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5" r:id="rId43"/>
    <p:sldId id="316" r:id="rId44"/>
    <p:sldId id="317" r:id="rId45"/>
    <p:sldId id="318" r:id="rId46"/>
    <p:sldId id="319" r:id="rId47"/>
    <p:sldId id="320" r:id="rId48"/>
    <p:sldId id="322" r:id="rId49"/>
    <p:sldId id="323" r:id="rId50"/>
    <p:sldId id="324" r:id="rId51"/>
    <p:sldId id="326" r:id="rId52"/>
    <p:sldId id="327" r:id="rId53"/>
    <p:sldId id="328" r:id="rId54"/>
    <p:sldId id="329" r:id="rId55"/>
    <p:sldId id="342" r:id="rId56"/>
    <p:sldId id="332" r:id="rId57"/>
    <p:sldId id="333" r:id="rId58"/>
    <p:sldId id="334" r:id="rId59"/>
    <p:sldId id="336" r:id="rId60"/>
    <p:sldId id="343" r:id="rId61"/>
    <p:sldId id="338" r:id="rId62"/>
    <p:sldId id="340" r:id="rId63"/>
  </p:sldIdLst>
  <p:sldSz cx="9144000" cy="5143500" type="screen16x9"/>
  <p:notesSz cx="6858000" cy="9144000"/>
  <p:embeddedFontLst>
    <p:embeddedFont>
      <p:font typeface="맑은 고딕" panose="020B0503020000020004" pitchFamily="34" charset="-127"/>
      <p:regular r:id="rId65"/>
      <p:bold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Montserrat" panose="020B0604020202020204" charset="-52"/>
      <p:regular r:id="rId71"/>
      <p:bold r:id="rId72"/>
      <p:italic r:id="rId73"/>
      <p:boldItalic r:id="rId74"/>
    </p:embeddedFont>
    <p:embeddedFont>
      <p:font typeface="Montserrat Light" panose="020B0604020202020204" charset="-52"/>
      <p:regular r:id="rId75"/>
      <p:italic r:id="rId76"/>
    </p:embeddedFont>
    <p:embeddedFont>
      <p:font typeface="Montserrat regular" panose="020B0604020202020204" charset="-52"/>
      <p:regular r:id="rId77"/>
    </p:embeddedFont>
    <p:embeddedFont>
      <p:font typeface="Montserrat SemiBold" panose="020B0604020202020204" charset="-52"/>
      <p:bold r:id="rId78"/>
      <p:boldItalic r:id="rId79"/>
    </p:embeddedFont>
    <p:embeddedFont>
      <p:font typeface="Open Sans" panose="020B0604020202020204" charset="0"/>
      <p:regular r:id="rId80"/>
      <p:bold r:id="rId81"/>
      <p:italic r:id="rId82"/>
      <p:boldItalic r:id="rId83"/>
    </p:embeddedFont>
    <p:embeddedFont>
      <p:font typeface="Open Sans SemiBold" panose="020B0604020202020204" charset="0"/>
      <p:bold r:id="rId84"/>
      <p:boldItalic r:id="rId85"/>
    </p:embeddedFont>
    <p:embeddedFont>
      <p:font typeface="PT Sans" panose="020B0604020202020204" charset="0"/>
      <p:regular r:id="rId86"/>
      <p:bold r:id="rId87"/>
      <p:italic r:id="rId88"/>
      <p:boldItalic r:id="rId8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4" userDrawn="1">
          <p15:clr>
            <a:srgbClr val="A4A3A4"/>
          </p15:clr>
        </p15:guide>
        <p15:guide id="2" orient="horz" pos="1053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7" orient="horz" pos="2459" userDrawn="1">
          <p15:clr>
            <a:srgbClr val="A4A3A4"/>
          </p15:clr>
        </p15:guide>
        <p15:guide id="8" orient="horz" pos="1824" userDrawn="1">
          <p15:clr>
            <a:srgbClr val="A4A3A4"/>
          </p15:clr>
        </p15:guide>
        <p15:guide id="9" orient="horz" pos="1257" userDrawn="1">
          <p15:clr>
            <a:srgbClr val="A4A3A4"/>
          </p15:clr>
        </p15:guide>
        <p15:guide id="13" pos="226" userDrawn="1">
          <p15:clr>
            <a:srgbClr val="A4A3A4"/>
          </p15:clr>
        </p15:guide>
        <p15:guide id="18" orient="horz" pos="872" userDrawn="1">
          <p15:clr>
            <a:srgbClr val="A4A3A4"/>
          </p15:clr>
        </p15:guide>
        <p15:guide id="19" orient="horz" pos="3049" userDrawn="1">
          <p15:clr>
            <a:srgbClr val="A4A3A4"/>
          </p15:clr>
        </p15:guide>
        <p15:guide id="20" pos="5534" userDrawn="1">
          <p15:clr>
            <a:srgbClr val="A4A3A4"/>
          </p15:clr>
        </p15:guide>
        <p15:guide id="21" pos="385" userDrawn="1">
          <p15:clr>
            <a:srgbClr val="A4A3A4"/>
          </p15:clr>
        </p15:guide>
        <p15:guide id="22" pos="2971" userDrawn="1">
          <p15:clr>
            <a:srgbClr val="A4A3A4"/>
          </p15:clr>
        </p15:guide>
        <p15:guide id="23" pos="2880" userDrawn="1">
          <p15:clr>
            <a:srgbClr val="A4A3A4"/>
          </p15:clr>
        </p15:guide>
        <p15:guide id="24" orient="horz" pos="1733" userDrawn="1">
          <p15:clr>
            <a:srgbClr val="A4A3A4"/>
          </p15:clr>
        </p15:guide>
        <p15:guide id="25" orient="horz" pos="3094" userDrawn="1">
          <p15:clr>
            <a:srgbClr val="A4A3A4"/>
          </p15:clr>
        </p15:guide>
        <p15:guide id="26" orient="horz" pos="1439" userDrawn="1">
          <p15:clr>
            <a:srgbClr val="A4A3A4"/>
          </p15:clr>
        </p15:guide>
        <p15:guide id="27" orient="horz" pos="1325" userDrawn="1">
          <p15:clr>
            <a:srgbClr val="A4A3A4"/>
          </p15:clr>
        </p15:guide>
        <p15:guide id="28" orient="horz" pos="2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Пинаев" initials="ДП" lastIdx="19" clrIdx="0">
    <p:extLst>
      <p:ext uri="{19B8F6BF-5375-455C-9EA6-DF929625EA0E}">
        <p15:presenceInfo xmlns:p15="http://schemas.microsoft.com/office/powerpoint/2012/main" userId="Дмитрий Пинаев" providerId="None"/>
      </p:ext>
    </p:extLst>
  </p:cmAuthor>
  <p:cmAuthor id="2" name="Беликов Дмитрий Васильевич" initials="БДВ" lastIdx="2" clrIdx="1">
    <p:extLst>
      <p:ext uri="{19B8F6BF-5375-455C-9EA6-DF929625EA0E}">
        <p15:presenceInfo xmlns:p15="http://schemas.microsoft.com/office/powerpoint/2012/main" userId="S-1-5-21-2079898349-2513646103-1676480812-15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DBC"/>
    <a:srgbClr val="00CAF2"/>
    <a:srgbClr val="0F555D"/>
    <a:srgbClr val="0D6978"/>
    <a:srgbClr val="0D3B3F"/>
    <a:srgbClr val="0DA1C9"/>
    <a:srgbClr val="156167"/>
    <a:srgbClr val="0EB3E0"/>
    <a:srgbClr val="175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6821" autoAdjust="0"/>
  </p:normalViewPr>
  <p:slideViewPr>
    <p:cSldViewPr snapToGrid="0">
      <p:cViewPr varScale="1">
        <p:scale>
          <a:sx n="141" d="100"/>
          <a:sy n="141" d="100"/>
        </p:scale>
        <p:origin x="732" y="96"/>
      </p:cViewPr>
      <p:guideLst>
        <p:guide orient="horz" pos="1234"/>
        <p:guide orient="horz" pos="1053"/>
        <p:guide pos="5375"/>
        <p:guide orient="horz" pos="2459"/>
        <p:guide orient="horz" pos="1824"/>
        <p:guide orient="horz" pos="1257"/>
        <p:guide pos="226"/>
        <p:guide orient="horz" pos="872"/>
        <p:guide orient="horz" pos="3049"/>
        <p:guide pos="5534"/>
        <p:guide pos="385"/>
        <p:guide pos="2971"/>
        <p:guide pos="2880"/>
        <p:guide orient="horz" pos="1733"/>
        <p:guide orient="horz" pos="3094"/>
        <p:guide orient="horz" pos="1439"/>
        <p:guide orient="horz" pos="1325"/>
        <p:guide orient="horz" pos="2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-3120" y="-77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84" Type="http://schemas.openxmlformats.org/officeDocument/2006/relationships/font" Target="fonts/font20.fntdata"/><Relationship Id="rId89" Type="http://schemas.openxmlformats.org/officeDocument/2006/relationships/font" Target="fonts/font25.fntdata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87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8.fntdata"/><Relationship Id="rId90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font" Target="fonts/font24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7485D-EBBA-4785-9FBE-17E10499EB65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982CD-7CBD-43E5-BD3A-9D3A9666F5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307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5237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809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16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878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878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000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799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273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639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948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82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192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78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088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624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749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8862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143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348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277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590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360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8189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993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7317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2966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822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6202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730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0764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4361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629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08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71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3646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2388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693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349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5017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1913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9022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082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6909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510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3979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499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3725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959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2558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3880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720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3479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0882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2778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7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86748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097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226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77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77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982CD-7CBD-43E5-BD3A-9D3A9666F5D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48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 txBox="1">
            <a:spLocks/>
          </p:cNvSpPr>
          <p:nvPr userDrawn="1"/>
        </p:nvSpPr>
        <p:spPr>
          <a:xfrm>
            <a:off x="7010400" y="48429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z="1400" smtClean="0">
                <a:solidFill>
                  <a:srgbClr val="00CAF2"/>
                </a:solidFill>
                <a:latin typeface="Montserrat regular" panose="020B0604020202020204" charset="-52"/>
              </a:rPr>
              <a:pPr/>
              <a:t>‹#›</a:t>
            </a:fld>
            <a:endParaRPr lang="ru-RU" sz="1400" dirty="0">
              <a:solidFill>
                <a:srgbClr val="00CAF2"/>
              </a:solidFill>
              <a:latin typeface="Montserrat regular" panose="020B0604020202020204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DA7111-0AD8-425F-AF63-5EC95C8E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22" y="304478"/>
            <a:ext cx="1707004" cy="3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85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preserve="1">
  <p:cSld name="1_Титульный слайд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6"/>
          <p:cNvSpPr txBox="1">
            <a:spLocks noGrp="1"/>
          </p:cNvSpPr>
          <p:nvPr>
            <p:ph type="title"/>
          </p:nvPr>
        </p:nvSpPr>
        <p:spPr>
          <a:xfrm>
            <a:off x="585599" y="3517323"/>
            <a:ext cx="5565816" cy="35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T Sans"/>
              <a:buNone/>
              <a:defRPr sz="27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8265" y="4515614"/>
            <a:ext cx="731468" cy="34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958" y="1966030"/>
            <a:ext cx="4855998" cy="105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5100" y="2936"/>
            <a:ext cx="2628900" cy="3854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497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 в 1 строку. Узк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Дата 1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Номер слайда 3"/>
          <p:cNvSpPr txBox="1">
            <a:spLocks/>
          </p:cNvSpPr>
          <p:nvPr userDrawn="1"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DA7111-0AD8-425F-AF63-5EC95C8ECE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22" y="304478"/>
            <a:ext cx="1707004" cy="369624"/>
          </a:xfrm>
          <a:prstGeom prst="rect">
            <a:avLst/>
          </a:prstGeom>
        </p:spPr>
      </p:pic>
      <p:sp>
        <p:nvSpPr>
          <p:cNvPr id="10" name="Скругленный прямоугольник 28">
            <a:extLst>
              <a:ext uri="{FF2B5EF4-FFF2-40B4-BE49-F238E27FC236}">
                <a16:creationId xmlns:a16="http://schemas.microsoft.com/office/drawing/2014/main" id="{E01419BC-B5A3-487F-8D93-3841AB60847E}"/>
              </a:ext>
            </a:extLst>
          </p:cNvPr>
          <p:cNvSpPr/>
          <p:nvPr userDrawn="1"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92EDD1C-945F-4B86-B998-6CFD068A1A01}"/>
              </a:ext>
            </a:extLst>
          </p:cNvPr>
          <p:cNvSpPr/>
          <p:nvPr userDrawn="1"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Заголовок в 1 строку</a:t>
            </a:r>
          </a:p>
        </p:txBody>
      </p:sp>
      <p:sp>
        <p:nvSpPr>
          <p:cNvPr id="12" name="Скругленный прямоугольник 28">
            <a:extLst>
              <a:ext uri="{FF2B5EF4-FFF2-40B4-BE49-F238E27FC236}">
                <a16:creationId xmlns:a16="http://schemas.microsoft.com/office/drawing/2014/main" id="{C898EB8A-1EC1-4B48-AE37-8398B141DDE7}"/>
              </a:ext>
            </a:extLst>
          </p:cNvPr>
          <p:cNvSpPr/>
          <p:nvPr userDrawn="1"/>
        </p:nvSpPr>
        <p:spPr>
          <a:xfrm>
            <a:off x="4716463" y="1342287"/>
            <a:ext cx="3816350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МЕСТО ДЛЯ РИСУНКА ИЛИ СЛАЙДА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8DF7F6C-F1B4-4016-9444-782D1F845CFD}"/>
              </a:ext>
            </a:extLst>
          </p:cNvPr>
          <p:cNvSpPr/>
          <p:nvPr userDrawn="1"/>
        </p:nvSpPr>
        <p:spPr>
          <a:xfrm>
            <a:off x="499384" y="1313180"/>
            <a:ext cx="3574775" cy="1180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600" dirty="0">
                <a:solidFill>
                  <a:schemeClr val="bg1"/>
                </a:solidFill>
                <a:latin typeface="Montserrat regular" pitchFamily="2" charset="-52"/>
              </a:rPr>
              <a:t>Общий текст:</a:t>
            </a:r>
            <a:endParaRPr lang="ru-RU" sz="1600" dirty="0">
              <a:solidFill>
                <a:srgbClr val="F8F8F8"/>
              </a:solidFill>
              <a:latin typeface="Montserrat regular" panose="00000500000000000000" pitchFamily="2" charset="-52"/>
              <a:ea typeface="Open Sans"/>
              <a:cs typeface="Open Sans"/>
              <a:sym typeface="Open Sans"/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Элемент списка 1;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Элемент списка 2;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Элемент списка 3.</a:t>
            </a:r>
          </a:p>
        </p:txBody>
      </p:sp>
    </p:spTree>
    <p:extLst>
      <p:ext uri="{BB962C8B-B14F-4D97-AF65-F5344CB8AC3E}">
        <p14:creationId xmlns:p14="http://schemas.microsoft.com/office/powerpoint/2010/main" val="4212207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 в 2 строки. Узк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Дата 1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Номер слайда 3"/>
          <p:cNvSpPr txBox="1">
            <a:spLocks/>
          </p:cNvSpPr>
          <p:nvPr userDrawn="1"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DA7111-0AD8-425F-AF63-5EC95C8ECE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22" y="304478"/>
            <a:ext cx="1707004" cy="369624"/>
          </a:xfrm>
          <a:prstGeom prst="rect">
            <a:avLst/>
          </a:prstGeom>
        </p:spPr>
      </p:pic>
      <p:sp>
        <p:nvSpPr>
          <p:cNvPr id="12" name="Скругленный прямоугольник 28">
            <a:extLst>
              <a:ext uri="{FF2B5EF4-FFF2-40B4-BE49-F238E27FC236}">
                <a16:creationId xmlns:a16="http://schemas.microsoft.com/office/drawing/2014/main" id="{BC0EAACC-AEAC-43A7-82B7-A57C1707B908}"/>
              </a:ext>
            </a:extLst>
          </p:cNvPr>
          <p:cNvSpPr/>
          <p:nvPr userDrawn="1"/>
        </p:nvSpPr>
        <p:spPr>
          <a:xfrm>
            <a:off x="331884" y="304478"/>
            <a:ext cx="6543929" cy="792802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B9BE84E-239A-43F7-82B0-0FBB96FE6138}"/>
              </a:ext>
            </a:extLst>
          </p:cNvPr>
          <p:cNvSpPr/>
          <p:nvPr userDrawn="1"/>
        </p:nvSpPr>
        <p:spPr>
          <a:xfrm>
            <a:off x="448759" y="334058"/>
            <a:ext cx="6310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Заголовок на 2 строки</a:t>
            </a:r>
            <a:br>
              <a:rPr lang="ru-RU" sz="20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Заголовок на 2 строки</a:t>
            </a:r>
          </a:p>
        </p:txBody>
      </p:sp>
      <p:sp>
        <p:nvSpPr>
          <p:cNvPr id="14" name="Скругленный прямоугольник 28">
            <a:extLst>
              <a:ext uri="{FF2B5EF4-FFF2-40B4-BE49-F238E27FC236}">
                <a16:creationId xmlns:a16="http://schemas.microsoft.com/office/drawing/2014/main" id="{CB998B5C-8385-4201-92F0-D39D1A12C4B6}"/>
              </a:ext>
            </a:extLst>
          </p:cNvPr>
          <p:cNvSpPr/>
          <p:nvPr userDrawn="1"/>
        </p:nvSpPr>
        <p:spPr>
          <a:xfrm>
            <a:off x="4716463" y="1342287"/>
            <a:ext cx="3816350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МЕСТО ДЛЯ РИСУНКА ИЛИ СЛАЙДА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7B596A4-EFBD-4DE8-82B1-564E0167BCA0}"/>
              </a:ext>
            </a:extLst>
          </p:cNvPr>
          <p:cNvSpPr/>
          <p:nvPr userDrawn="1"/>
        </p:nvSpPr>
        <p:spPr>
          <a:xfrm>
            <a:off x="499384" y="1313180"/>
            <a:ext cx="3574775" cy="1180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600" dirty="0">
                <a:solidFill>
                  <a:schemeClr val="bg1"/>
                </a:solidFill>
                <a:latin typeface="Montserrat regular" pitchFamily="2" charset="-52"/>
              </a:rPr>
              <a:t>Общий текст:</a:t>
            </a:r>
            <a:endParaRPr lang="ru-RU" sz="1600" dirty="0">
              <a:solidFill>
                <a:srgbClr val="F8F8F8"/>
              </a:solidFill>
              <a:latin typeface="Montserrat regular" panose="00000500000000000000" pitchFamily="2" charset="-52"/>
              <a:ea typeface="Open Sans"/>
              <a:cs typeface="Open Sans"/>
              <a:sym typeface="Open Sans"/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Элемент списка 1;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Элемент списка 2;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Элемент списка 3.</a:t>
            </a:r>
          </a:p>
        </p:txBody>
      </p:sp>
    </p:spTree>
    <p:extLst>
      <p:ext uri="{BB962C8B-B14F-4D97-AF65-F5344CB8AC3E}">
        <p14:creationId xmlns:p14="http://schemas.microsoft.com/office/powerpoint/2010/main" val="237548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 в 1 строку. Широк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Дата 1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Номер слайда 3"/>
          <p:cNvSpPr txBox="1">
            <a:spLocks/>
          </p:cNvSpPr>
          <p:nvPr userDrawn="1"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DA7111-0AD8-425F-AF63-5EC95C8ECE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22" y="304478"/>
            <a:ext cx="1707004" cy="369624"/>
          </a:xfrm>
          <a:prstGeom prst="rect">
            <a:avLst/>
          </a:prstGeom>
        </p:spPr>
      </p:pic>
      <p:sp>
        <p:nvSpPr>
          <p:cNvPr id="10" name="Скругленный прямоугольник 28">
            <a:extLst>
              <a:ext uri="{FF2B5EF4-FFF2-40B4-BE49-F238E27FC236}">
                <a16:creationId xmlns:a16="http://schemas.microsoft.com/office/drawing/2014/main" id="{E01419BC-B5A3-487F-8D93-3841AB60847E}"/>
              </a:ext>
            </a:extLst>
          </p:cNvPr>
          <p:cNvSpPr/>
          <p:nvPr userDrawn="1"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92EDD1C-945F-4B86-B998-6CFD068A1A01}"/>
              </a:ext>
            </a:extLst>
          </p:cNvPr>
          <p:cNvSpPr/>
          <p:nvPr userDrawn="1"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Заголовок в 1 строку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A8471A-55D7-4EE9-825E-995E3A3BB17A}"/>
              </a:ext>
            </a:extLst>
          </p:cNvPr>
          <p:cNvSpPr/>
          <p:nvPr userDrawn="1"/>
        </p:nvSpPr>
        <p:spPr>
          <a:xfrm>
            <a:off x="261998" y="1200779"/>
            <a:ext cx="68877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Комментарий к рисункам.</a:t>
            </a:r>
          </a:p>
        </p:txBody>
      </p:sp>
      <p:sp>
        <p:nvSpPr>
          <p:cNvPr id="15" name="Скругленный прямоугольник 19">
            <a:extLst>
              <a:ext uri="{FF2B5EF4-FFF2-40B4-BE49-F238E27FC236}">
                <a16:creationId xmlns:a16="http://schemas.microsoft.com/office/drawing/2014/main" id="{9F33CF7D-F0BE-49CA-91D4-BFFEF483DE0D}"/>
              </a:ext>
            </a:extLst>
          </p:cNvPr>
          <p:cNvSpPr/>
          <p:nvPr userDrawn="1"/>
        </p:nvSpPr>
        <p:spPr>
          <a:xfrm>
            <a:off x="4816475" y="2010817"/>
            <a:ext cx="3968750" cy="2920817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РИСУНКА ИЛИ СЛАЙДА</a:t>
            </a:r>
          </a:p>
          <a:p>
            <a:pPr algn="ctr"/>
            <a:endParaRPr lang="ru-RU" dirty="0"/>
          </a:p>
        </p:txBody>
      </p:sp>
      <p:sp>
        <p:nvSpPr>
          <p:cNvPr id="17" name="Скругленный прямоугольник 19">
            <a:extLst>
              <a:ext uri="{FF2B5EF4-FFF2-40B4-BE49-F238E27FC236}">
                <a16:creationId xmlns:a16="http://schemas.microsoft.com/office/drawing/2014/main" id="{D3438E3B-5F0F-46EE-85F2-7C3FA374FAFE}"/>
              </a:ext>
            </a:extLst>
          </p:cNvPr>
          <p:cNvSpPr/>
          <p:nvPr/>
        </p:nvSpPr>
        <p:spPr>
          <a:xfrm>
            <a:off x="358775" y="1998957"/>
            <a:ext cx="3934878" cy="2920817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РИСУНКА ИЛИ СЛАЙДА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6280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заголовком в 2 строки. Широк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Дата 1"/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Номер слайда 3"/>
          <p:cNvSpPr txBox="1">
            <a:spLocks/>
          </p:cNvSpPr>
          <p:nvPr userDrawn="1"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DA7111-0AD8-425F-AF63-5EC95C8ECE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22" y="304478"/>
            <a:ext cx="1707004" cy="36962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A8471A-55D7-4EE9-825E-995E3A3BB17A}"/>
              </a:ext>
            </a:extLst>
          </p:cNvPr>
          <p:cNvSpPr/>
          <p:nvPr userDrawn="1"/>
        </p:nvSpPr>
        <p:spPr>
          <a:xfrm>
            <a:off x="261998" y="1200779"/>
            <a:ext cx="688774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Комментарий к рисункам.</a:t>
            </a:r>
          </a:p>
        </p:txBody>
      </p:sp>
      <p:sp>
        <p:nvSpPr>
          <p:cNvPr id="15" name="Скругленный прямоугольник 19">
            <a:extLst>
              <a:ext uri="{FF2B5EF4-FFF2-40B4-BE49-F238E27FC236}">
                <a16:creationId xmlns:a16="http://schemas.microsoft.com/office/drawing/2014/main" id="{9F33CF7D-F0BE-49CA-91D4-BFFEF483DE0D}"/>
              </a:ext>
            </a:extLst>
          </p:cNvPr>
          <p:cNvSpPr/>
          <p:nvPr userDrawn="1"/>
        </p:nvSpPr>
        <p:spPr>
          <a:xfrm>
            <a:off x="4816475" y="2010817"/>
            <a:ext cx="3968750" cy="2920817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РИСУНКА ИЛИ СЛАЙДА</a:t>
            </a:r>
          </a:p>
          <a:p>
            <a:pPr algn="ctr"/>
            <a:endParaRPr lang="ru-RU" dirty="0"/>
          </a:p>
        </p:txBody>
      </p:sp>
      <p:sp>
        <p:nvSpPr>
          <p:cNvPr id="17" name="Скругленный прямоугольник 19">
            <a:extLst>
              <a:ext uri="{FF2B5EF4-FFF2-40B4-BE49-F238E27FC236}">
                <a16:creationId xmlns:a16="http://schemas.microsoft.com/office/drawing/2014/main" id="{D3438E3B-5F0F-46EE-85F2-7C3FA374FAFE}"/>
              </a:ext>
            </a:extLst>
          </p:cNvPr>
          <p:cNvSpPr/>
          <p:nvPr/>
        </p:nvSpPr>
        <p:spPr>
          <a:xfrm>
            <a:off x="358775" y="1998957"/>
            <a:ext cx="3934878" cy="2920817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РИСУНКА ИЛИ СЛАЙДА</a:t>
            </a: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28">
            <a:extLst>
              <a:ext uri="{FF2B5EF4-FFF2-40B4-BE49-F238E27FC236}">
                <a16:creationId xmlns:a16="http://schemas.microsoft.com/office/drawing/2014/main" id="{E226AD8A-E63A-4BD8-BEAD-CFCF4E51E863}"/>
              </a:ext>
            </a:extLst>
          </p:cNvPr>
          <p:cNvSpPr/>
          <p:nvPr userDrawn="1"/>
        </p:nvSpPr>
        <p:spPr>
          <a:xfrm>
            <a:off x="331884" y="304478"/>
            <a:ext cx="6543929" cy="792802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1044038-03A7-4E3D-8317-7DB794B0D9C6}"/>
              </a:ext>
            </a:extLst>
          </p:cNvPr>
          <p:cNvSpPr/>
          <p:nvPr userDrawn="1"/>
        </p:nvSpPr>
        <p:spPr>
          <a:xfrm>
            <a:off x="448759" y="334058"/>
            <a:ext cx="6310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Заголовок на 2 строки</a:t>
            </a:r>
            <a:br>
              <a:rPr lang="ru-RU" sz="20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Заголовок на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582862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80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55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840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28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43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4" r:id="rId2"/>
    <p:sldLayoutId id="2147483675" r:id="rId3"/>
    <p:sldLayoutId id="2147483676" r:id="rId4"/>
    <p:sldLayoutId id="2147483677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hyperlink" Target="https://reestr.digital.gov.ru/request/176595/?sphrase_id=19326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opengroup.org/architecture/archimate32-doc.singlepag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usinessstudio.ru/articles/article/ot_energii_zamyslov_k_energii_konkretnykh_deystviy/" TargetMode="External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hyperlink" Target="https://www.businessstudio.ru/articles/article/evolyutsiya_protsessnogo_upravleniya_v_pao_promsvya/" TargetMode="Externa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hyperlink" Target="https://www.businessstudio.ru/articles/article/cherez_ternii_k_zvezdam2024/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www.businessstudio.ru/articles/article/upravlenie_na_vysokikh_skorostyakh_startsev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sv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jp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34" Type="http://schemas.openxmlformats.org/officeDocument/2006/relationships/image" Target="../media/image4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hyperlink" Target="https://www.businessstudio.ru/customers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jpe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jpeg"/><Relationship Id="rId30" Type="http://schemas.openxmlformats.org/officeDocument/2006/relationships/image" Target="../media/image4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studio.ru/clients/?filter_articles=yes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.me/bs_for_professionals" TargetMode="External"/><Relationship Id="rId4" Type="http://schemas.openxmlformats.org/officeDocument/2006/relationships/hyperlink" Target="https://www.businessstudio.ru/community/conferences/conference/23_25_oktyabrya_2024/about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hyperlink" Target="mailto:mail@businessstudio.ru" TargetMode="External"/><Relationship Id="rId7" Type="http://schemas.openxmlformats.org/officeDocument/2006/relationships/hyperlink" Target="https://www.youtube.com/user/BusinessStudioOnline" TargetMode="External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11" Type="http://schemas.openxmlformats.org/officeDocument/2006/relationships/hyperlink" Target="https://rutube.ru/u/BusinessStudio/" TargetMode="External"/><Relationship Id="rId5" Type="http://schemas.openxmlformats.org/officeDocument/2006/relationships/hyperlink" Target="http://www.businessstudio.ru/promo/for_partners/all/" TargetMode="External"/><Relationship Id="rId10" Type="http://schemas.openxmlformats.org/officeDocument/2006/relationships/image" Target="../media/image141.png"/><Relationship Id="rId4" Type="http://schemas.openxmlformats.org/officeDocument/2006/relationships/hyperlink" Target="http://www.businessstudio.ru/" TargetMode="External"/><Relationship Id="rId9" Type="http://schemas.openxmlformats.org/officeDocument/2006/relationships/hyperlink" Target="https://t.me/bs_for_professional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6811795" y="864314"/>
            <a:ext cx="3200385" cy="3152308"/>
          </a:xfrm>
          <a:prstGeom prst="ellipse">
            <a:avLst/>
          </a:prstGeom>
          <a:solidFill>
            <a:srgbClr val="00CAF2">
              <a:alpha val="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88340" y="1552031"/>
            <a:ext cx="1962940" cy="1865745"/>
          </a:xfrm>
          <a:prstGeom prst="ellipse">
            <a:avLst/>
          </a:prstGeom>
          <a:solidFill>
            <a:srgbClr val="00CAF2">
              <a:alpha val="33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834891" y="-1181196"/>
            <a:ext cx="2762655" cy="2625862"/>
          </a:xfrm>
          <a:prstGeom prst="ellipse">
            <a:avLst/>
          </a:prstGeom>
          <a:solidFill>
            <a:srgbClr val="00CAF2">
              <a:alpha val="12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-1204830" y="-1485390"/>
            <a:ext cx="3663744" cy="3222465"/>
          </a:xfrm>
          <a:prstGeom prst="ellipse">
            <a:avLst/>
          </a:prstGeom>
          <a:solidFill>
            <a:srgbClr val="00CAF2">
              <a:alpha val="5882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937154" y="6126821"/>
            <a:ext cx="2188452" cy="2080090"/>
          </a:xfrm>
          <a:prstGeom prst="ellipse">
            <a:avLst/>
          </a:prstGeom>
          <a:solidFill>
            <a:srgbClr val="00CAF2">
              <a:alpha val="33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591548" y="716451"/>
            <a:ext cx="3072163" cy="2920044"/>
          </a:xfrm>
          <a:prstGeom prst="ellipse">
            <a:avLst/>
          </a:prstGeom>
          <a:solidFill>
            <a:srgbClr val="00CAF2">
              <a:alpha val="2000"/>
            </a:srgb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44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64964" y="1937904"/>
            <a:ext cx="23909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100" dirty="0">
                <a:solidFill>
                  <a:schemeClr val="bg1"/>
                </a:solidFill>
                <a:latin typeface="Montserrat Light" panose="00000400000000000000" pitchFamily="2" charset="-52"/>
              </a:rPr>
              <a:t>Карта потребностей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462463" y="1906582"/>
            <a:ext cx="33563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en-US" sz="1100" dirty="0">
                <a:solidFill>
                  <a:schemeClr val="bg1"/>
                </a:solidFill>
                <a:latin typeface="Montserrat Light" panose="00000400000000000000" pitchFamily="2" charset="-52"/>
              </a:rPr>
              <a:t>CJM (</a:t>
            </a:r>
            <a:r>
              <a:rPr lang="ru-RU" sz="1100" dirty="0">
                <a:solidFill>
                  <a:schemeClr val="bg1"/>
                </a:solidFill>
                <a:latin typeface="Montserrat Light" panose="00000400000000000000" pitchFamily="2" charset="-52"/>
              </a:rPr>
              <a:t>карта клиентского пути)</a:t>
            </a:r>
          </a:p>
        </p:txBody>
      </p:sp>
      <p:sp>
        <p:nvSpPr>
          <p:cNvPr id="16" name="Скругленный прямоугольник 19">
            <a:extLst>
              <a:ext uri="{FF2B5EF4-FFF2-40B4-BE49-F238E27FC236}">
                <a16:creationId xmlns:a16="http://schemas.microsoft.com/office/drawing/2014/main" id="{AE3F6200-4F9A-4029-8754-869C3C5B7A32}"/>
              </a:ext>
            </a:extLst>
          </p:cNvPr>
          <p:cNvSpPr/>
          <p:nvPr/>
        </p:nvSpPr>
        <p:spPr>
          <a:xfrm>
            <a:off x="4572000" y="2276476"/>
            <a:ext cx="4218448" cy="2635250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Google Shape;19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5032" y="2366321"/>
            <a:ext cx="3960961" cy="2379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356404" y="2276476"/>
            <a:ext cx="3819169" cy="2635250"/>
            <a:chOff x="356400" y="2276475"/>
            <a:chExt cx="3819169" cy="2662237"/>
          </a:xfrm>
        </p:grpSpPr>
        <p:sp>
          <p:nvSpPr>
            <p:cNvPr id="15" name="Скругленный прямоугольник 19">
              <a:extLst>
                <a:ext uri="{FF2B5EF4-FFF2-40B4-BE49-F238E27FC236}">
                  <a16:creationId xmlns:a16="http://schemas.microsoft.com/office/drawing/2014/main" id="{69144874-C600-4FBA-B6E2-C881025FFD7B}"/>
                </a:ext>
              </a:extLst>
            </p:cNvPr>
            <p:cNvSpPr/>
            <p:nvPr/>
          </p:nvSpPr>
          <p:spPr>
            <a:xfrm>
              <a:off x="356400" y="2276475"/>
              <a:ext cx="3819169" cy="2662237"/>
            </a:xfrm>
            <a:prstGeom prst="roundRect">
              <a:avLst>
                <a:gd name="adj" fmla="val 4863"/>
              </a:avLst>
            </a:prstGeom>
            <a:solidFill>
              <a:srgbClr val="00CAF2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2" name="Google Shape;189;p9"/>
            <p:cNvGrpSpPr/>
            <p:nvPr/>
          </p:nvGrpSpPr>
          <p:grpSpPr>
            <a:xfrm>
              <a:off x="538310" y="2502096"/>
              <a:ext cx="3449101" cy="2268728"/>
              <a:chOff x="470574" y="2222849"/>
              <a:chExt cx="5448773" cy="3538231"/>
            </a:xfrm>
          </p:grpSpPr>
          <p:sp>
            <p:nvSpPr>
              <p:cNvPr id="33" name="Google Shape;190;p9"/>
              <p:cNvSpPr/>
              <p:nvPr/>
            </p:nvSpPr>
            <p:spPr>
              <a:xfrm>
                <a:off x="470574" y="2222849"/>
                <a:ext cx="5448773" cy="353823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pic>
            <p:nvPicPr>
              <p:cNvPr id="34" name="Google Shape;191;p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48805" y="2459858"/>
                <a:ext cx="5100164" cy="30642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" name="Группа 12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14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Выявление заинтересованных 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сторон и их потребностей</a:t>
              </a: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64964" y="1313180"/>
            <a:ext cx="80334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600" dirty="0">
                <a:solidFill>
                  <a:schemeClr val="bg1"/>
                </a:solidFill>
                <a:latin typeface="Montserrat regular" pitchFamily="2" charset="-52"/>
              </a:rPr>
              <a:t>Проектирование и анализ потребностей заинтересованных сторон </a:t>
            </a:r>
          </a:p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600" dirty="0">
                <a:solidFill>
                  <a:schemeClr val="bg1"/>
                </a:solidFill>
                <a:latin typeface="Montserrat regular" pitchFamily="2" charset="-52"/>
              </a:rPr>
              <a:t>с помощью современных инструментов</a:t>
            </a:r>
          </a:p>
        </p:txBody>
      </p:sp>
    </p:spTree>
    <p:extLst>
      <p:ext uri="{BB962C8B-B14F-4D97-AF65-F5344CB8AC3E}">
        <p14:creationId xmlns:p14="http://schemas.microsoft.com/office/powerpoint/2010/main" val="3780403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8779" y="304478"/>
            <a:ext cx="6543929" cy="597043"/>
            <a:chOff x="358779" y="304478"/>
            <a:chExt cx="6543929" cy="597043"/>
          </a:xfrm>
        </p:grpSpPr>
        <p:sp>
          <p:nvSpPr>
            <p:cNvPr id="10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597043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46425" y="390525"/>
              <a:ext cx="63763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Разработка и </a:t>
              </a:r>
              <a:r>
                <a:rPr lang="ru-RU" sz="2000" dirty="0" err="1">
                  <a:solidFill>
                    <a:schemeClr val="bg1"/>
                  </a:solidFill>
                  <a:latin typeface="Montserrat" pitchFamily="2" charset="-52"/>
                </a:rPr>
                <a:t>приоритизация</a:t>
              </a: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 требований</a:t>
              </a: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4" y="1313180"/>
            <a:ext cx="3574775" cy="2114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Montserrat SemiBold" panose="020B0604020202020204" charset="-52"/>
              </a:rPr>
              <a:t>Модуль «Управление требованиями»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Атрибуты методологии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Agile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 </a:t>
            </a:r>
            <a:b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для сущностей языка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ArchiMate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Дерево требований;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Связь требований со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стейкхолдерами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Новая сущность «Задача». </a:t>
            </a:r>
            <a:b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Поддержка назначения Задачи </a:t>
            </a:r>
            <a:b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для любого объекта модели.</a:t>
            </a:r>
          </a:p>
        </p:txBody>
      </p:sp>
      <p:sp>
        <p:nvSpPr>
          <p:cNvPr id="15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Google Shape;20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8403" y="1574134"/>
            <a:ext cx="1638192" cy="294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EDEE29-D2FE-4B53-87B9-E346C4922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91" y="2156199"/>
            <a:ext cx="2474692" cy="240812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6" name="Google Shape;20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0240" y="2390947"/>
            <a:ext cx="2685333" cy="2290865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969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7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Разработка стратегических карт 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и сбалансированной системы показателей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07851" y="1347048"/>
            <a:ext cx="3574775" cy="2779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r>
              <a:rPr lang="ru-RU" sz="1300" dirty="0">
                <a:solidFill>
                  <a:schemeClr val="bg1"/>
                </a:solidFill>
                <a:latin typeface="Montserrat regular" panose="020B0604020202020204" charset="-52"/>
              </a:rPr>
              <a:t>Удобным инструментом формализации целей организации является стратегическая карта</a:t>
            </a:r>
            <a:endParaRPr lang="en-US" sz="1300" dirty="0">
              <a:solidFill>
                <a:schemeClr val="bg1"/>
              </a:solidFill>
              <a:latin typeface="Montserrat regular" panose="020B0604020202020204" charset="-52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anose="00000400000000000000" pitchFamily="2" charset="-52"/>
              </a:rPr>
              <a:t>Содержит дерево целей, которое разбито на проекции в соответствии с методологией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Дейвида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 П. Нортона </a:t>
            </a:r>
            <a:br>
              <a:rPr lang="en-US" sz="1100" dirty="0">
                <a:solidFill>
                  <a:schemeClr val="bg1"/>
                </a:solidFill>
                <a:latin typeface="Montserrat Light" panose="00000400000000000000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anose="00000400000000000000" pitchFamily="2" charset="-52"/>
              </a:rPr>
              <a:t>и Роберта С. Каплана;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При проектировании целей обязательно </a:t>
            </a:r>
            <a:b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должны быть разработаны показатели </a:t>
            </a:r>
            <a:b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их достижения;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anose="00000400000000000000" pitchFamily="2" charset="-52"/>
              </a:rPr>
              <a:t>Для наглядности показатели могут быть размещены на стратегической карте.</a:t>
            </a:r>
            <a:endParaRPr lang="ru-RU" sz="1100" dirty="0">
              <a:latin typeface="Montserrat Light" pitchFamily="2" charset="-5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endParaRPr lang="ru-RU" sz="1600" dirty="0">
              <a:solidFill>
                <a:schemeClr val="bg1"/>
              </a:solidFill>
              <a:latin typeface="Montserrat regular" panose="020B0604020202020204" charset="-52"/>
            </a:endParaRPr>
          </a:p>
        </p:txBody>
      </p:sp>
      <p:sp>
        <p:nvSpPr>
          <p:cNvPr id="11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Google Shape;21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9459" y="1566691"/>
            <a:ext cx="3800412" cy="3103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882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61998" y="1200779"/>
            <a:ext cx="688774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Оценка достижения цели рассчитывается исходя из оценок </a:t>
            </a:r>
          </a:p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выполнения показателей в соответствии с их силой влияния </a:t>
            </a:r>
          </a:p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на достижение цели.</a:t>
            </a:r>
          </a:p>
        </p:txBody>
      </p:sp>
      <p:sp>
        <p:nvSpPr>
          <p:cNvPr id="10" name="Скругленный прямоугольник 19">
            <a:extLst>
              <a:ext uri="{FF2B5EF4-FFF2-40B4-BE49-F238E27FC236}">
                <a16:creationId xmlns:a16="http://schemas.microsoft.com/office/drawing/2014/main" id="{44BA6011-3516-47E7-906B-7AEF8EAFC02E}"/>
              </a:ext>
            </a:extLst>
          </p:cNvPr>
          <p:cNvSpPr/>
          <p:nvPr/>
        </p:nvSpPr>
        <p:spPr>
          <a:xfrm>
            <a:off x="4940299" y="2010817"/>
            <a:ext cx="3844925" cy="2920817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19">
            <a:extLst>
              <a:ext uri="{FF2B5EF4-FFF2-40B4-BE49-F238E27FC236}">
                <a16:creationId xmlns:a16="http://schemas.microsoft.com/office/drawing/2014/main" id="{112D4273-2F30-4480-B0CF-5CFAF806217E}"/>
              </a:ext>
            </a:extLst>
          </p:cNvPr>
          <p:cNvSpPr/>
          <p:nvPr/>
        </p:nvSpPr>
        <p:spPr>
          <a:xfrm>
            <a:off x="358775" y="1998957"/>
            <a:ext cx="3844925" cy="2920817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14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Разработка стратегических карт 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и сбалансированной системы показателей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001A86-C7FB-4032-8A1A-5CD7A30ED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957" y="2121152"/>
            <a:ext cx="3351608" cy="26891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C60368-70CD-4793-8609-5694C84F0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33" y="2114802"/>
            <a:ext cx="3351608" cy="26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64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46532" y="3674403"/>
            <a:ext cx="3318798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8F8F8"/>
              </a:buClr>
              <a:buSzPts val="1800"/>
            </a:pPr>
            <a:endParaRPr lang="ru-RU" sz="1100" dirty="0">
              <a:latin typeface="Montserrat" panose="020B060402020202020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01321" y="1390925"/>
            <a:ext cx="3594508" cy="2288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Для показателей задается ряд параметров: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Желаемый тренд;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Периодичность;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Единица измерения;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Параметры индикаторной линейки.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Показатель хранит историю значений: плановых и фактических.</a:t>
            </a:r>
            <a:endParaRPr lang="ru-RU" sz="1100" dirty="0">
              <a:latin typeface="Montserrat Light" panose="020B0604020202020204" charset="-5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endParaRPr lang="ru-RU" sz="1100" dirty="0">
              <a:solidFill>
                <a:srgbClr val="F8F8F8"/>
              </a:solidFill>
              <a:latin typeface="Montserrat Light" pitchFamily="2" charset="-52"/>
              <a:ea typeface="Open Sans"/>
              <a:cs typeface="Open Sans"/>
              <a:sym typeface="Open San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8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Разработка стратегических карт 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и сбалансированной системы показателей</a:t>
              </a:r>
            </a:p>
          </p:txBody>
        </p:sp>
      </p:grpSp>
      <p:sp>
        <p:nvSpPr>
          <p:cNvPr id="13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4F08B4-080B-4481-AD65-E65D84C45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155" y="1560453"/>
            <a:ext cx="3883204" cy="31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26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7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Сбор и обсуждение предложений 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сотрудников в Business Studio </a:t>
              </a:r>
              <a:r>
                <a:rPr lang="ru-RU" sz="2000" dirty="0" err="1">
                  <a:solidFill>
                    <a:schemeClr val="bg1"/>
                  </a:solidFill>
                  <a:latin typeface="Montserrat" pitchFamily="2" charset="-52"/>
                </a:rPr>
                <a:t>Portal</a:t>
              </a:r>
              <a:endParaRPr lang="ru-RU" sz="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11300" y="1412379"/>
            <a:ext cx="3574775" cy="1591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Business Studio </a:t>
            </a:r>
            <a:r>
              <a:rPr lang="ru-RU" sz="1100" dirty="0" err="1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Portal</a:t>
            </a: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 позволяет </a:t>
            </a:r>
            <a:b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всем сотрудникам принять участие </a:t>
            </a:r>
            <a:b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в обсуждении бизнес-процессов </a:t>
            </a:r>
            <a:b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компании: они могут высказывать </a:t>
            </a:r>
            <a:b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свои замечания и предложения </a:t>
            </a:r>
            <a:b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на странице бизнес-процесса;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Уведомления о появлении сообщений </a:t>
            </a:r>
            <a:b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получает владелец процесса </a:t>
            </a:r>
            <a:b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и бизнес-аналитик.</a:t>
            </a:r>
            <a:endParaRPr lang="ru-RU" sz="1100" dirty="0">
              <a:solidFill>
                <a:srgbClr val="F8F8F8"/>
              </a:solidFill>
              <a:latin typeface="Montserrat Light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12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095424" y="1390924"/>
            <a:ext cx="4437389" cy="269212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DD9BCB-538C-4B15-AF80-DB8434118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73" y="1600845"/>
            <a:ext cx="4219117" cy="228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42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4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5189" y="1047389"/>
            <a:ext cx="4875417" cy="37226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5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Поддержка цикла организационного 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развития с помощью Business Studio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326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CEDB735-20F6-4B66-8021-C9A03D7D2AF0}"/>
              </a:ext>
            </a:extLst>
          </p:cNvPr>
          <p:cNvGrpSpPr/>
          <p:nvPr/>
        </p:nvGrpSpPr>
        <p:grpSpPr>
          <a:xfrm>
            <a:off x="1307034" y="3316587"/>
            <a:ext cx="2067050" cy="1722055"/>
            <a:chOff x="3589934" y="3188300"/>
            <a:chExt cx="2067050" cy="1722055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7C52C86-D6BE-438D-9F24-5955053C8C4C}"/>
                </a:ext>
              </a:extLst>
            </p:cNvPr>
            <p:cNvSpPr/>
            <p:nvPr/>
          </p:nvSpPr>
          <p:spPr>
            <a:xfrm>
              <a:off x="4245307" y="4664134"/>
              <a:ext cx="79782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1000" dirty="0">
                  <a:solidFill>
                    <a:schemeClr val="bg1"/>
                  </a:solidFill>
                  <a:latin typeface="Montserrat regular" panose="00000500000000000000" pitchFamily="2" charset="-52"/>
                </a:rPr>
                <a:t>5. </a:t>
              </a:r>
              <a:r>
                <a:rPr lang="en-US" sz="1000" dirty="0">
                  <a:solidFill>
                    <a:schemeClr val="bg1"/>
                  </a:solidFill>
                  <a:latin typeface="Montserrat regular" panose="00000500000000000000" pitchFamily="2" charset="-52"/>
                </a:rPr>
                <a:t>IDEF0</a:t>
              </a:r>
              <a:endParaRPr lang="ru-RU" sz="1000" dirty="0">
                <a:solidFill>
                  <a:schemeClr val="bg1"/>
                </a:solidFill>
                <a:latin typeface="Montserrat regular" panose="00000500000000000000" pitchFamily="2" charset="-52"/>
              </a:endParaRPr>
            </a:p>
          </p:txBody>
        </p:sp>
        <p:sp>
          <p:nvSpPr>
            <p:cNvPr id="50" name="Скругленный прямоугольник 19">
              <a:extLst>
                <a:ext uri="{FF2B5EF4-FFF2-40B4-BE49-F238E27FC236}">
                  <a16:creationId xmlns:a16="http://schemas.microsoft.com/office/drawing/2014/main" id="{69144874-C600-4FBA-B6E2-C881025FFD7B}"/>
                </a:ext>
              </a:extLst>
            </p:cNvPr>
            <p:cNvSpPr/>
            <p:nvPr/>
          </p:nvSpPr>
          <p:spPr>
            <a:xfrm>
              <a:off x="3589934" y="3188300"/>
              <a:ext cx="2067050" cy="1484328"/>
            </a:xfrm>
            <a:prstGeom prst="roundRect">
              <a:avLst>
                <a:gd name="adj" fmla="val 4863"/>
              </a:avLst>
            </a:prstGeom>
            <a:solidFill>
              <a:srgbClr val="00CAF2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82048FD-BFC8-4AE3-B578-42EC432C6BF2}"/>
              </a:ext>
            </a:extLst>
          </p:cNvPr>
          <p:cNvGrpSpPr/>
          <p:nvPr/>
        </p:nvGrpSpPr>
        <p:grpSpPr>
          <a:xfrm>
            <a:off x="4021909" y="3281557"/>
            <a:ext cx="1368781" cy="1722055"/>
            <a:chOff x="2873478" y="5382388"/>
            <a:chExt cx="1368781" cy="1722055"/>
          </a:xfrm>
        </p:grpSpPr>
        <p:sp>
          <p:nvSpPr>
            <p:cNvPr id="52" name="Скругленный прямоугольник 19">
              <a:extLst>
                <a:ext uri="{FF2B5EF4-FFF2-40B4-BE49-F238E27FC236}">
                  <a16:creationId xmlns:a16="http://schemas.microsoft.com/office/drawing/2014/main" id="{69144874-C600-4FBA-B6E2-C881025FFD7B}"/>
                </a:ext>
              </a:extLst>
            </p:cNvPr>
            <p:cNvSpPr/>
            <p:nvPr/>
          </p:nvSpPr>
          <p:spPr>
            <a:xfrm>
              <a:off x="2931887" y="5382388"/>
              <a:ext cx="1187574" cy="1479702"/>
            </a:xfrm>
            <a:prstGeom prst="roundRect">
              <a:avLst>
                <a:gd name="adj" fmla="val 4863"/>
              </a:avLst>
            </a:prstGeom>
            <a:solidFill>
              <a:srgbClr val="00CAF2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B7C52C86-D6BE-438D-9F24-5955053C8C4C}"/>
                </a:ext>
              </a:extLst>
            </p:cNvPr>
            <p:cNvSpPr/>
            <p:nvPr/>
          </p:nvSpPr>
          <p:spPr>
            <a:xfrm>
              <a:off x="2873478" y="6858222"/>
              <a:ext cx="136878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10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6</a:t>
              </a:r>
              <a:r>
                <a:rPr lang="en-US" sz="1000" dirty="0">
                  <a:solidFill>
                    <a:schemeClr val="bg1"/>
                  </a:solidFill>
                  <a:latin typeface="Montserrat Light" panose="00000400000000000000" pitchFamily="2" charset="-52"/>
                </a:rPr>
                <a:t>. Basic Flowchart</a:t>
              </a:r>
            </a:p>
          </p:txBody>
        </p:sp>
      </p:grp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668606" y="2732854"/>
            <a:ext cx="2130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3</a:t>
            </a:r>
            <a:r>
              <a:rPr lang="en-US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. EPC (Event-Driven</a:t>
            </a:r>
            <a:br>
              <a:rPr lang="ru-RU" sz="1000" dirty="0">
                <a:solidFill>
                  <a:schemeClr val="bg1"/>
                </a:solidFill>
                <a:latin typeface="Montserrat regular" panose="00000500000000000000" pitchFamily="2" charset="-52"/>
              </a:rPr>
            </a:br>
            <a:r>
              <a:rPr lang="en-US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Process Chain)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6E61A1B-6867-4CAE-BD40-01C273092172}"/>
              </a:ext>
            </a:extLst>
          </p:cNvPr>
          <p:cNvGrpSpPr/>
          <p:nvPr/>
        </p:nvGrpSpPr>
        <p:grpSpPr>
          <a:xfrm>
            <a:off x="5524069" y="3281557"/>
            <a:ext cx="1963611" cy="1875942"/>
            <a:chOff x="616739" y="3191880"/>
            <a:chExt cx="1963611" cy="1875942"/>
          </a:xfrm>
        </p:grpSpPr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B7C52C86-D6BE-438D-9F24-5955053C8C4C}"/>
                </a:ext>
              </a:extLst>
            </p:cNvPr>
            <p:cNvSpPr/>
            <p:nvPr/>
          </p:nvSpPr>
          <p:spPr>
            <a:xfrm>
              <a:off x="616739" y="4667712"/>
              <a:ext cx="196361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1000" dirty="0">
                  <a:solidFill>
                    <a:schemeClr val="bg1"/>
                  </a:solidFill>
                  <a:latin typeface="Montserrat regular" panose="00000500000000000000" pitchFamily="2" charset="-52"/>
                </a:rPr>
                <a:t>7</a:t>
              </a:r>
              <a:r>
                <a:rPr lang="en-US" sz="1000" dirty="0">
                  <a:solidFill>
                    <a:schemeClr val="bg1"/>
                  </a:solidFill>
                  <a:latin typeface="Montserrat regular" panose="00000500000000000000" pitchFamily="2" charset="-52"/>
                </a:rPr>
                <a:t>. Cross-functional Flowchart</a:t>
              </a:r>
            </a:p>
          </p:txBody>
        </p:sp>
        <p:sp>
          <p:nvSpPr>
            <p:cNvPr id="96" name="Скругленный прямоугольник 19">
              <a:extLst>
                <a:ext uri="{FF2B5EF4-FFF2-40B4-BE49-F238E27FC236}">
                  <a16:creationId xmlns:a16="http://schemas.microsoft.com/office/drawing/2014/main" id="{69144874-C600-4FBA-B6E2-C881025FFD7B}"/>
                </a:ext>
              </a:extLst>
            </p:cNvPr>
            <p:cNvSpPr/>
            <p:nvPr/>
          </p:nvSpPr>
          <p:spPr>
            <a:xfrm>
              <a:off x="1024791" y="3191880"/>
              <a:ext cx="1187574" cy="1479702"/>
            </a:xfrm>
            <a:prstGeom prst="roundRect">
              <a:avLst>
                <a:gd name="adj" fmla="val 4863"/>
              </a:avLst>
            </a:prstGeom>
            <a:solidFill>
              <a:srgbClr val="00CAF2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0" name="Скругленный прямоугольник 19">
            <a:extLst>
              <a:ext uri="{FF2B5EF4-FFF2-40B4-BE49-F238E27FC236}">
                <a16:creationId xmlns:a16="http://schemas.microsoft.com/office/drawing/2014/main" id="{69144874-C600-4FBA-B6E2-C881025FFD7B}"/>
              </a:ext>
            </a:extLst>
          </p:cNvPr>
          <p:cNvSpPr/>
          <p:nvPr/>
        </p:nvSpPr>
        <p:spPr>
          <a:xfrm>
            <a:off x="5185039" y="1257022"/>
            <a:ext cx="1187574" cy="1479702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Скругленный прямоугольник 19">
            <a:extLst>
              <a:ext uri="{FF2B5EF4-FFF2-40B4-BE49-F238E27FC236}">
                <a16:creationId xmlns:a16="http://schemas.microsoft.com/office/drawing/2014/main" id="{69144874-C600-4FBA-B6E2-C881025FFD7B}"/>
              </a:ext>
            </a:extLst>
          </p:cNvPr>
          <p:cNvSpPr/>
          <p:nvPr/>
        </p:nvSpPr>
        <p:spPr>
          <a:xfrm>
            <a:off x="2759261" y="1271738"/>
            <a:ext cx="2067050" cy="1484328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806526" y="2756066"/>
            <a:ext cx="20836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2</a:t>
            </a:r>
            <a:r>
              <a:rPr lang="en-US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. BPMN (Business Process </a:t>
            </a:r>
          </a:p>
          <a:p>
            <a:pPr algn="ctr"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en-US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Model and Notation)</a:t>
            </a:r>
            <a:endParaRPr lang="ru-RU" sz="1000" dirty="0">
              <a:solidFill>
                <a:schemeClr val="bg1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113" name="Скругленный прямоугольник 19">
            <a:extLst>
              <a:ext uri="{FF2B5EF4-FFF2-40B4-BE49-F238E27FC236}">
                <a16:creationId xmlns:a16="http://schemas.microsoft.com/office/drawing/2014/main" id="{69144874-C600-4FBA-B6E2-C881025FFD7B}"/>
              </a:ext>
            </a:extLst>
          </p:cNvPr>
          <p:cNvSpPr/>
          <p:nvPr/>
        </p:nvSpPr>
        <p:spPr>
          <a:xfrm>
            <a:off x="353894" y="1271738"/>
            <a:ext cx="2067050" cy="1484328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311193" y="2756068"/>
            <a:ext cx="21515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1</a:t>
            </a:r>
            <a:r>
              <a:rPr lang="en-US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. VAD (Value Added Chain)</a:t>
            </a:r>
            <a:endParaRPr lang="ru-RU" sz="1000" dirty="0">
              <a:solidFill>
                <a:schemeClr val="bg1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126" name="Скругленный прямоугольник 19">
            <a:extLst>
              <a:ext uri="{FF2B5EF4-FFF2-40B4-BE49-F238E27FC236}">
                <a16:creationId xmlns:a16="http://schemas.microsoft.com/office/drawing/2014/main" id="{69144874-C600-4FBA-B6E2-C881025FFD7B}"/>
              </a:ext>
            </a:extLst>
          </p:cNvPr>
          <p:cNvSpPr/>
          <p:nvPr/>
        </p:nvSpPr>
        <p:spPr>
          <a:xfrm>
            <a:off x="6718175" y="1236706"/>
            <a:ext cx="2067050" cy="1484328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6458137" y="2721036"/>
            <a:ext cx="2587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4</a:t>
            </a:r>
            <a:r>
              <a:rPr lang="en-US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. FAD (Function Allocation</a:t>
            </a:r>
            <a:br>
              <a:rPr lang="ru-RU" sz="1000" dirty="0">
                <a:solidFill>
                  <a:schemeClr val="bg1"/>
                </a:solidFill>
                <a:latin typeface="Montserrat regular" panose="00000500000000000000" pitchFamily="2" charset="-52"/>
              </a:rPr>
            </a:br>
            <a:r>
              <a:rPr lang="en-US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Diagram)</a:t>
            </a:r>
            <a:endParaRPr lang="ru-RU" sz="1000" dirty="0">
              <a:solidFill>
                <a:schemeClr val="bg1"/>
              </a:solidFill>
              <a:latin typeface="Montserrat regular" panose="00000500000000000000" pitchFamily="2" charset="-52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44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деятельности.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Нотации моделирования от </a:t>
              </a:r>
              <a:r>
                <a:rPr lang="ru-RU" sz="2000" dirty="0" err="1">
                  <a:solidFill>
                    <a:schemeClr val="bg1"/>
                  </a:solidFill>
                  <a:latin typeface="Montserrat" pitchFamily="2" charset="-52"/>
                </a:rPr>
                <a:t>вендора</a:t>
              </a:r>
              <a:endParaRPr lang="ru-RU" sz="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D095825-75D1-4BAD-966C-AAB9B3C6A3E9}"/>
              </a:ext>
            </a:extLst>
          </p:cNvPr>
          <p:cNvGrpSpPr/>
          <p:nvPr/>
        </p:nvGrpSpPr>
        <p:grpSpPr>
          <a:xfrm>
            <a:off x="2858246" y="1397726"/>
            <a:ext cx="1889492" cy="1247503"/>
            <a:chOff x="2858246" y="1397726"/>
            <a:chExt cx="1889492" cy="1247503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D5F7E313-A5AA-4CBD-8A3F-A843B71692F4}"/>
                </a:ext>
              </a:extLst>
            </p:cNvPr>
            <p:cNvSpPr/>
            <p:nvPr/>
          </p:nvSpPr>
          <p:spPr>
            <a:xfrm>
              <a:off x="2858246" y="1397726"/>
              <a:ext cx="1889492" cy="12475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B0E730F-F8A6-40BC-8D9C-7154491A8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00797" y="1467087"/>
              <a:ext cx="1816684" cy="1122037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84C575E-3737-4F82-B381-B032A546750B}"/>
              </a:ext>
            </a:extLst>
          </p:cNvPr>
          <p:cNvGrpSpPr/>
          <p:nvPr/>
        </p:nvGrpSpPr>
        <p:grpSpPr>
          <a:xfrm>
            <a:off x="5262671" y="1350408"/>
            <a:ext cx="1032309" cy="1328587"/>
            <a:chOff x="5262671" y="1350408"/>
            <a:chExt cx="1032309" cy="1328587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62FF700F-6E48-4E6A-AE57-F8A8362919D8}"/>
                </a:ext>
              </a:extLst>
            </p:cNvPr>
            <p:cNvSpPr/>
            <p:nvPr/>
          </p:nvSpPr>
          <p:spPr>
            <a:xfrm>
              <a:off x="5262671" y="1350408"/>
              <a:ext cx="1032309" cy="13285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DA15CF8-817C-477E-91F1-A03656631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13131" y="1413833"/>
              <a:ext cx="758170" cy="1231396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F4D0290-0BC3-4A6C-8FEC-8D0AEF3F3534}"/>
              </a:ext>
            </a:extLst>
          </p:cNvPr>
          <p:cNvGrpSpPr/>
          <p:nvPr/>
        </p:nvGrpSpPr>
        <p:grpSpPr>
          <a:xfrm>
            <a:off x="6806933" y="1355118"/>
            <a:ext cx="1889492" cy="1247503"/>
            <a:chOff x="6806933" y="1355118"/>
            <a:chExt cx="1889492" cy="1247503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8C72F279-1125-4573-AE39-892B07D3665D}"/>
                </a:ext>
              </a:extLst>
            </p:cNvPr>
            <p:cNvSpPr/>
            <p:nvPr/>
          </p:nvSpPr>
          <p:spPr>
            <a:xfrm>
              <a:off x="6806933" y="1355118"/>
              <a:ext cx="1889492" cy="12475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DEB4080-7A3E-4F3D-9AD1-B0130BE7B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42887" y="1448378"/>
              <a:ext cx="1817583" cy="1060981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52C5316-D220-4478-98F9-C02841BE7D09}"/>
              </a:ext>
            </a:extLst>
          </p:cNvPr>
          <p:cNvGrpSpPr/>
          <p:nvPr/>
        </p:nvGrpSpPr>
        <p:grpSpPr>
          <a:xfrm>
            <a:off x="478863" y="1397726"/>
            <a:ext cx="1833264" cy="1210379"/>
            <a:chOff x="478863" y="1397726"/>
            <a:chExt cx="1833264" cy="1210379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75CC67E-727C-4E1B-85BE-38A24949F667}"/>
                </a:ext>
              </a:extLst>
            </p:cNvPr>
            <p:cNvSpPr/>
            <p:nvPr/>
          </p:nvSpPr>
          <p:spPr>
            <a:xfrm>
              <a:off x="478863" y="1397726"/>
              <a:ext cx="1833264" cy="12103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85553-D0A3-4E33-9FA1-13CB7DF90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5579" y="1544263"/>
              <a:ext cx="1725151" cy="902763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1C7FAC3-7A75-4C6A-A254-E6F3AD3B98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3787" y="3417446"/>
            <a:ext cx="1845397" cy="1289641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1118C3C-98F2-4B4D-B79A-A33CADA43729}"/>
              </a:ext>
            </a:extLst>
          </p:cNvPr>
          <p:cNvGrpSpPr/>
          <p:nvPr/>
        </p:nvGrpSpPr>
        <p:grpSpPr>
          <a:xfrm>
            <a:off x="4160520" y="3356486"/>
            <a:ext cx="1024519" cy="1333394"/>
            <a:chOff x="4160520" y="3356486"/>
            <a:chExt cx="1024519" cy="1333394"/>
          </a:xfrm>
        </p:grpSpPr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66538579-9428-4C21-9FCA-E33D709C6CD4}"/>
                </a:ext>
              </a:extLst>
            </p:cNvPr>
            <p:cNvSpPr/>
            <p:nvPr/>
          </p:nvSpPr>
          <p:spPr>
            <a:xfrm>
              <a:off x="4160520" y="3356486"/>
              <a:ext cx="1024519" cy="13333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CFBDF9D-52B7-44E6-ABAC-C42EA78AD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5724" y="3382312"/>
              <a:ext cx="840953" cy="1289641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07CF881-DE1D-4576-95DF-8F8CB053E94C}"/>
              </a:ext>
            </a:extLst>
          </p:cNvPr>
          <p:cNvGrpSpPr/>
          <p:nvPr/>
        </p:nvGrpSpPr>
        <p:grpSpPr>
          <a:xfrm>
            <a:off x="6009312" y="3361293"/>
            <a:ext cx="1032309" cy="1328587"/>
            <a:chOff x="6009312" y="3361293"/>
            <a:chExt cx="1032309" cy="1328587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5604FC52-F47D-4728-B04B-1F8FCD9193FC}"/>
                </a:ext>
              </a:extLst>
            </p:cNvPr>
            <p:cNvSpPr/>
            <p:nvPr/>
          </p:nvSpPr>
          <p:spPr>
            <a:xfrm>
              <a:off x="6009312" y="3361293"/>
              <a:ext cx="1032309" cy="132858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F105381-31BB-4068-A71A-55F61A7B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49260" y="3498860"/>
              <a:ext cx="952412" cy="1066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581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9">
            <a:extLst>
              <a:ext uri="{FF2B5EF4-FFF2-40B4-BE49-F238E27FC236}">
                <a16:creationId xmlns:a16="http://schemas.microsoft.com/office/drawing/2014/main" id="{44BA6011-3516-47E7-906B-7AEF8EAFC02E}"/>
              </a:ext>
            </a:extLst>
          </p:cNvPr>
          <p:cNvSpPr/>
          <p:nvPr/>
        </p:nvSpPr>
        <p:spPr>
          <a:xfrm>
            <a:off x="4816475" y="1646987"/>
            <a:ext cx="3968750" cy="2920817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19">
            <a:extLst>
              <a:ext uri="{FF2B5EF4-FFF2-40B4-BE49-F238E27FC236}">
                <a16:creationId xmlns:a16="http://schemas.microsoft.com/office/drawing/2014/main" id="{112D4273-2F30-4480-B0CF-5CFAF806217E}"/>
              </a:ext>
            </a:extLst>
          </p:cNvPr>
          <p:cNvSpPr/>
          <p:nvPr/>
        </p:nvSpPr>
        <p:spPr>
          <a:xfrm>
            <a:off x="358775" y="1635127"/>
            <a:ext cx="3934878" cy="2920817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92106" y="1785371"/>
            <a:ext cx="3617495" cy="26440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13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деятельности.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Нотация </a:t>
              </a:r>
              <a:r>
                <a:rPr lang="en-US" sz="2000" dirty="0">
                  <a:solidFill>
                    <a:schemeClr val="bg1"/>
                  </a:solidFill>
                  <a:latin typeface="Montserrat" pitchFamily="2" charset="-52"/>
                </a:rPr>
                <a:t>VAD</a:t>
              </a:r>
              <a:endParaRPr lang="ru-RU" sz="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4E6EF-94F9-495F-8171-36FDDE116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72" y="2200653"/>
            <a:ext cx="3515156" cy="18303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CE0463-F571-411C-AF45-3024F77A3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36" y="1798697"/>
            <a:ext cx="3515156" cy="25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61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46532" y="3674403"/>
            <a:ext cx="3318798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8F8F8"/>
              </a:buClr>
              <a:buSzPts val="1800"/>
            </a:pPr>
            <a:endParaRPr lang="ru-RU" sz="1100" dirty="0">
              <a:latin typeface="Montserrat" panose="020B0604020202020204" charset="-52"/>
            </a:endParaRPr>
          </a:p>
        </p:txBody>
      </p:sp>
      <p:sp>
        <p:nvSpPr>
          <p:cNvPr id="19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1994143" y="1276353"/>
            <a:ext cx="5156754" cy="3635374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9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деятельности.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Нотация </a:t>
              </a:r>
              <a:r>
                <a:rPr lang="en-US" sz="2000" dirty="0">
                  <a:solidFill>
                    <a:schemeClr val="bg1"/>
                  </a:solidFill>
                  <a:latin typeface="Montserrat" pitchFamily="2" charset="-52"/>
                </a:rPr>
                <a:t>BPMN</a:t>
              </a:r>
              <a:endParaRPr lang="ru-RU" sz="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260935B-9D78-4D79-960B-AFBF9E50525D}"/>
              </a:ext>
            </a:extLst>
          </p:cNvPr>
          <p:cNvGrpSpPr/>
          <p:nvPr/>
        </p:nvGrpSpPr>
        <p:grpSpPr>
          <a:xfrm>
            <a:off x="2266821" y="1663700"/>
            <a:ext cx="4616837" cy="2911236"/>
            <a:chOff x="2266821" y="1606550"/>
            <a:chExt cx="4616837" cy="291123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890C351-8D6A-41AA-A0F2-C2A2E20431B8}"/>
                </a:ext>
              </a:extLst>
            </p:cNvPr>
            <p:cNvSpPr/>
            <p:nvPr/>
          </p:nvSpPr>
          <p:spPr>
            <a:xfrm>
              <a:off x="2266821" y="1606550"/>
              <a:ext cx="4610358" cy="29112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CDC1D62-F42E-452C-8FFF-8F54606CD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73299" y="1670294"/>
              <a:ext cx="4610359" cy="2847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878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ou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6498" y="1590828"/>
            <a:ext cx="2442782" cy="238263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354128" y="3719652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 SemiBold" pitchFamily="2" charset="-52"/>
              </a:rPr>
              <a:t>~</a:t>
            </a:r>
            <a:r>
              <a:rPr lang="ru-RU" sz="2800" dirty="0">
                <a:solidFill>
                  <a:schemeClr val="bg1"/>
                </a:solidFill>
                <a:latin typeface="Montserrat SemiBold" pitchFamily="2" charset="-52"/>
              </a:rPr>
              <a:t>2000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354128" y="4199714"/>
            <a:ext cx="2546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профессионального сообщества </a:t>
            </a:r>
            <a:endParaRPr lang="en-US" sz="800" dirty="0">
              <a:solidFill>
                <a:schemeClr val="bg1"/>
              </a:solidFill>
              <a:latin typeface="Montserrat" pitchFamily="2" charset="-52"/>
            </a:endParaRPr>
          </a:p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бизнес</a:t>
            </a:r>
            <a:r>
              <a:rPr lang="en-US" sz="800" dirty="0">
                <a:solidFill>
                  <a:schemeClr val="bg1"/>
                </a:solidFill>
                <a:latin typeface="Montserrat" pitchFamily="2" charset="-52"/>
              </a:rPr>
              <a:t>-</a:t>
            </a:r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архитекторов и специалистов </a:t>
            </a:r>
            <a:endParaRPr lang="en-US" sz="800" dirty="0">
              <a:solidFill>
                <a:schemeClr val="bg1"/>
              </a:solidFill>
              <a:latin typeface="Montserrat" pitchFamily="2" charset="-52"/>
            </a:endParaRPr>
          </a:p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по организационному развитию </a:t>
            </a:r>
            <a:endParaRPr lang="en-US" sz="800" dirty="0">
              <a:solidFill>
                <a:schemeClr val="bg1"/>
              </a:solidFill>
              <a:latin typeface="Montserrat" pitchFamily="2" charset="-52"/>
            </a:endParaRPr>
          </a:p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Business Studio </a:t>
            </a:r>
            <a:r>
              <a:rPr lang="ru-RU" sz="800" dirty="0" err="1">
                <a:solidFill>
                  <a:schemeClr val="bg1"/>
                </a:solidFill>
                <a:latin typeface="Montserrat" pitchFamily="2" charset="-52"/>
              </a:rPr>
              <a:t>for</a:t>
            </a:r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r>
              <a:rPr lang="ru-RU" sz="800" dirty="0" err="1">
                <a:solidFill>
                  <a:schemeClr val="bg1"/>
                </a:solidFill>
                <a:latin typeface="Montserrat" pitchFamily="2" charset="-52"/>
              </a:rPr>
              <a:t>Professionals</a:t>
            </a:r>
            <a:endParaRPr lang="ru-RU" sz="8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584752" y="3871136"/>
            <a:ext cx="7954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участников</a:t>
            </a:r>
            <a:endParaRPr lang="ru-RU" sz="800" dirty="0">
              <a:latin typeface="Montserrat" pitchFamily="2" charset="-52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484759" y="3919614"/>
            <a:ext cx="797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ontserrat SemiBold" pitchFamily="2" charset="-52"/>
              </a:rPr>
              <a:t>180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484755" y="4446456"/>
            <a:ext cx="39404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используют Business Studio для подготовки менеджеров, бизнес-аналитиков, ИТ-специалистов,</a:t>
            </a:r>
            <a:r>
              <a:rPr lang="en-US" sz="800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специалистов СМК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158381" y="4019948"/>
            <a:ext cx="17408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партнерских вузов </a:t>
            </a:r>
            <a:endParaRPr lang="de-DE" sz="800" dirty="0">
              <a:solidFill>
                <a:schemeClr val="bg1"/>
              </a:solidFill>
              <a:latin typeface="Montserrat" pitchFamily="2" charset="-52"/>
            </a:endParaRPr>
          </a:p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и бизнес-школ</a:t>
            </a:r>
            <a:endParaRPr lang="ru-RU" sz="800" dirty="0">
              <a:latin typeface="Montserrat" pitchFamily="2" charset="-52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63110" y="1546860"/>
            <a:ext cx="1889760" cy="853440"/>
          </a:xfrm>
          <a:prstGeom prst="roundRect">
            <a:avLst>
              <a:gd name="adj" fmla="val 7738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73648" y="1678577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ontserrat SemiBold" pitchFamily="2" charset="-52"/>
              </a:rPr>
              <a:t>20 лет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73648" y="2079043"/>
            <a:ext cx="6832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на рынке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61122" y="2609850"/>
            <a:ext cx="1889760" cy="773430"/>
          </a:xfrm>
          <a:prstGeom prst="roundRect">
            <a:avLst>
              <a:gd name="adj" fmla="val 7738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86904" y="2700447"/>
            <a:ext cx="1298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ontserrat SemiBold" pitchFamily="2" charset="-52"/>
              </a:rPr>
              <a:t>3500+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86908" y="3087797"/>
            <a:ext cx="6880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клиентов</a:t>
            </a:r>
          </a:p>
        </p:txBody>
      </p:sp>
      <p:sp>
        <p:nvSpPr>
          <p:cNvPr id="43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563562" y="1698931"/>
            <a:ext cx="217819" cy="533731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595548" y="2742567"/>
            <a:ext cx="180342" cy="47497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61122" y="3592830"/>
            <a:ext cx="1889760" cy="773430"/>
          </a:xfrm>
          <a:prstGeom prst="roundRect">
            <a:avLst>
              <a:gd name="adj" fmla="val 7738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18583" y="3674020"/>
            <a:ext cx="862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ontserrat SemiBold" pitchFamily="2" charset="-52"/>
              </a:rPr>
              <a:t>60+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18583" y="4074070"/>
            <a:ext cx="7633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партнеров</a:t>
            </a:r>
          </a:p>
        </p:txBody>
      </p:sp>
      <p:grpSp>
        <p:nvGrpSpPr>
          <p:cNvPr id="46" name="Group 25"/>
          <p:cNvGrpSpPr>
            <a:grpSpLocks noChangeAspect="1"/>
          </p:cNvGrpSpPr>
          <p:nvPr/>
        </p:nvGrpSpPr>
        <p:grpSpPr bwMode="auto">
          <a:xfrm>
            <a:off x="522641" y="3767636"/>
            <a:ext cx="326165" cy="386241"/>
            <a:chOff x="3256" y="1652"/>
            <a:chExt cx="1151" cy="1363"/>
          </a:xfrm>
          <a:solidFill>
            <a:schemeClr val="bg1"/>
          </a:solidFill>
        </p:grpSpPr>
        <p:sp>
          <p:nvSpPr>
            <p:cNvPr id="47" name="Freeform 27"/>
            <p:cNvSpPr>
              <a:spLocks/>
            </p:cNvSpPr>
            <p:nvPr/>
          </p:nvSpPr>
          <p:spPr bwMode="auto">
            <a:xfrm>
              <a:off x="3527" y="1652"/>
              <a:ext cx="608" cy="808"/>
            </a:xfrm>
            <a:custGeom>
              <a:avLst/>
              <a:gdLst>
                <a:gd name="T0" fmla="*/ 1033 w 1824"/>
                <a:gd name="T1" fmla="*/ 7 h 2426"/>
                <a:gd name="T2" fmla="*/ 1180 w 1824"/>
                <a:gd name="T3" fmla="*/ 42 h 2426"/>
                <a:gd name="T4" fmla="*/ 1297 w 1824"/>
                <a:gd name="T5" fmla="*/ 96 h 2426"/>
                <a:gd name="T6" fmla="*/ 1404 w 1824"/>
                <a:gd name="T7" fmla="*/ 171 h 2426"/>
                <a:gd name="T8" fmla="*/ 1471 w 1824"/>
                <a:gd name="T9" fmla="*/ 239 h 2426"/>
                <a:gd name="T10" fmla="*/ 1506 w 1824"/>
                <a:gd name="T11" fmla="*/ 285 h 2426"/>
                <a:gd name="T12" fmla="*/ 1514 w 1824"/>
                <a:gd name="T13" fmla="*/ 296 h 2426"/>
                <a:gd name="T14" fmla="*/ 1532 w 1824"/>
                <a:gd name="T15" fmla="*/ 300 h 2426"/>
                <a:gd name="T16" fmla="*/ 1570 w 1824"/>
                <a:gd name="T17" fmla="*/ 313 h 2426"/>
                <a:gd name="T18" fmla="*/ 1616 w 1824"/>
                <a:gd name="T19" fmla="*/ 340 h 2426"/>
                <a:gd name="T20" fmla="*/ 1667 w 1824"/>
                <a:gd name="T21" fmla="*/ 388 h 2426"/>
                <a:gd name="T22" fmla="*/ 1713 w 1824"/>
                <a:gd name="T23" fmla="*/ 462 h 2426"/>
                <a:gd name="T24" fmla="*/ 1750 w 1824"/>
                <a:gd name="T25" fmla="*/ 567 h 2426"/>
                <a:gd name="T26" fmla="*/ 1770 w 1824"/>
                <a:gd name="T27" fmla="*/ 709 h 2426"/>
                <a:gd name="T28" fmla="*/ 1766 w 1824"/>
                <a:gd name="T29" fmla="*/ 893 h 2426"/>
                <a:gd name="T30" fmla="*/ 1734 w 1824"/>
                <a:gd name="T31" fmla="*/ 1099 h 2426"/>
                <a:gd name="T32" fmla="*/ 1743 w 1824"/>
                <a:gd name="T33" fmla="*/ 1157 h 2426"/>
                <a:gd name="T34" fmla="*/ 1781 w 1824"/>
                <a:gd name="T35" fmla="*/ 1170 h 2426"/>
                <a:gd name="T36" fmla="*/ 1810 w 1824"/>
                <a:gd name="T37" fmla="*/ 1206 h 2426"/>
                <a:gd name="T38" fmla="*/ 1824 w 1824"/>
                <a:gd name="T39" fmla="*/ 1272 h 2426"/>
                <a:gd name="T40" fmla="*/ 1815 w 1824"/>
                <a:gd name="T41" fmla="*/ 1377 h 2426"/>
                <a:gd name="T42" fmla="*/ 1775 w 1824"/>
                <a:gd name="T43" fmla="*/ 1527 h 2426"/>
                <a:gd name="T44" fmla="*/ 1725 w 1824"/>
                <a:gd name="T45" fmla="*/ 1650 h 2426"/>
                <a:gd name="T46" fmla="*/ 1680 w 1824"/>
                <a:gd name="T47" fmla="*/ 1715 h 2426"/>
                <a:gd name="T48" fmla="*/ 1641 w 1824"/>
                <a:gd name="T49" fmla="*/ 1735 h 2426"/>
                <a:gd name="T50" fmla="*/ 1594 w 1824"/>
                <a:gd name="T51" fmla="*/ 1896 h 2426"/>
                <a:gd name="T52" fmla="*/ 1510 w 1824"/>
                <a:gd name="T53" fmla="*/ 2060 h 2426"/>
                <a:gd name="T54" fmla="*/ 1386 w 1824"/>
                <a:gd name="T55" fmla="*/ 2212 h 2426"/>
                <a:gd name="T56" fmla="*/ 1230 w 1824"/>
                <a:gd name="T57" fmla="*/ 2334 h 2426"/>
                <a:gd name="T58" fmla="*/ 1043 w 1824"/>
                <a:gd name="T59" fmla="*/ 2411 h 2426"/>
                <a:gd name="T60" fmla="*/ 845 w 1824"/>
                <a:gd name="T61" fmla="*/ 2422 h 2426"/>
                <a:gd name="T62" fmla="*/ 652 w 1824"/>
                <a:gd name="T63" fmla="*/ 2367 h 2426"/>
                <a:gd name="T64" fmla="*/ 482 w 1824"/>
                <a:gd name="T65" fmla="*/ 2258 h 2426"/>
                <a:gd name="T66" fmla="*/ 348 w 1824"/>
                <a:gd name="T67" fmla="*/ 2114 h 2426"/>
                <a:gd name="T68" fmla="*/ 252 w 1824"/>
                <a:gd name="T69" fmla="*/ 1952 h 2426"/>
                <a:gd name="T70" fmla="*/ 193 w 1824"/>
                <a:gd name="T71" fmla="*/ 1787 h 2426"/>
                <a:gd name="T72" fmla="*/ 157 w 1824"/>
                <a:gd name="T73" fmla="*/ 1725 h 2426"/>
                <a:gd name="T74" fmla="*/ 114 w 1824"/>
                <a:gd name="T75" fmla="*/ 1677 h 2426"/>
                <a:gd name="T76" fmla="*/ 66 w 1824"/>
                <a:gd name="T77" fmla="*/ 1575 h 2426"/>
                <a:gd name="T78" fmla="*/ 19 w 1824"/>
                <a:gd name="T79" fmla="*/ 1420 h 2426"/>
                <a:gd name="T80" fmla="*/ 0 w 1824"/>
                <a:gd name="T81" fmla="*/ 1302 h 2426"/>
                <a:gd name="T82" fmla="*/ 8 w 1824"/>
                <a:gd name="T83" fmla="*/ 1225 h 2426"/>
                <a:gd name="T84" fmla="*/ 32 w 1824"/>
                <a:gd name="T85" fmla="*/ 1180 h 2426"/>
                <a:gd name="T86" fmla="*/ 68 w 1824"/>
                <a:gd name="T87" fmla="*/ 1159 h 2426"/>
                <a:gd name="T88" fmla="*/ 109 w 1824"/>
                <a:gd name="T89" fmla="*/ 1157 h 2426"/>
                <a:gd name="T90" fmla="*/ 66 w 1824"/>
                <a:gd name="T91" fmla="*/ 978 h 2426"/>
                <a:gd name="T92" fmla="*/ 56 w 1824"/>
                <a:gd name="T93" fmla="*/ 792 h 2426"/>
                <a:gd name="T94" fmla="*/ 94 w 1824"/>
                <a:gd name="T95" fmla="*/ 610 h 2426"/>
                <a:gd name="T96" fmla="*/ 177 w 1824"/>
                <a:gd name="T97" fmla="*/ 438 h 2426"/>
                <a:gd name="T98" fmla="*/ 291 w 1824"/>
                <a:gd name="T99" fmla="*/ 299 h 2426"/>
                <a:gd name="T100" fmla="*/ 436 w 1824"/>
                <a:gd name="T101" fmla="*/ 171 h 2426"/>
                <a:gd name="T102" fmla="*/ 581 w 1824"/>
                <a:gd name="T103" fmla="*/ 80 h 2426"/>
                <a:gd name="T104" fmla="*/ 738 w 1824"/>
                <a:gd name="T105" fmla="*/ 20 h 2426"/>
                <a:gd name="T106" fmla="*/ 918 w 1824"/>
                <a:gd name="T107" fmla="*/ 0 h 2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24" h="2426">
                  <a:moveTo>
                    <a:pt x="918" y="0"/>
                  </a:moveTo>
                  <a:lnTo>
                    <a:pt x="977" y="2"/>
                  </a:lnTo>
                  <a:lnTo>
                    <a:pt x="1033" y="7"/>
                  </a:lnTo>
                  <a:lnTo>
                    <a:pt x="1085" y="15"/>
                  </a:lnTo>
                  <a:lnTo>
                    <a:pt x="1134" y="28"/>
                  </a:lnTo>
                  <a:lnTo>
                    <a:pt x="1180" y="42"/>
                  </a:lnTo>
                  <a:lnTo>
                    <a:pt x="1222" y="58"/>
                  </a:lnTo>
                  <a:lnTo>
                    <a:pt x="1261" y="76"/>
                  </a:lnTo>
                  <a:lnTo>
                    <a:pt x="1297" y="96"/>
                  </a:lnTo>
                  <a:lnTo>
                    <a:pt x="1337" y="121"/>
                  </a:lnTo>
                  <a:lnTo>
                    <a:pt x="1373" y="146"/>
                  </a:lnTo>
                  <a:lnTo>
                    <a:pt x="1404" y="171"/>
                  </a:lnTo>
                  <a:lnTo>
                    <a:pt x="1430" y="194"/>
                  </a:lnTo>
                  <a:lnTo>
                    <a:pt x="1452" y="218"/>
                  </a:lnTo>
                  <a:lnTo>
                    <a:pt x="1471" y="239"/>
                  </a:lnTo>
                  <a:lnTo>
                    <a:pt x="1486" y="258"/>
                  </a:lnTo>
                  <a:lnTo>
                    <a:pt x="1497" y="274"/>
                  </a:lnTo>
                  <a:lnTo>
                    <a:pt x="1506" y="285"/>
                  </a:lnTo>
                  <a:lnTo>
                    <a:pt x="1510" y="293"/>
                  </a:lnTo>
                  <a:lnTo>
                    <a:pt x="1512" y="296"/>
                  </a:lnTo>
                  <a:lnTo>
                    <a:pt x="1514" y="296"/>
                  </a:lnTo>
                  <a:lnTo>
                    <a:pt x="1517" y="296"/>
                  </a:lnTo>
                  <a:lnTo>
                    <a:pt x="1523" y="298"/>
                  </a:lnTo>
                  <a:lnTo>
                    <a:pt x="1532" y="300"/>
                  </a:lnTo>
                  <a:lnTo>
                    <a:pt x="1543" y="303"/>
                  </a:lnTo>
                  <a:lnTo>
                    <a:pt x="1556" y="306"/>
                  </a:lnTo>
                  <a:lnTo>
                    <a:pt x="1570" y="313"/>
                  </a:lnTo>
                  <a:lnTo>
                    <a:pt x="1583" y="320"/>
                  </a:lnTo>
                  <a:lnTo>
                    <a:pt x="1599" y="329"/>
                  </a:lnTo>
                  <a:lnTo>
                    <a:pt x="1616" y="340"/>
                  </a:lnTo>
                  <a:lnTo>
                    <a:pt x="1633" y="354"/>
                  </a:lnTo>
                  <a:lnTo>
                    <a:pt x="1649" y="370"/>
                  </a:lnTo>
                  <a:lnTo>
                    <a:pt x="1667" y="388"/>
                  </a:lnTo>
                  <a:lnTo>
                    <a:pt x="1683" y="409"/>
                  </a:lnTo>
                  <a:lnTo>
                    <a:pt x="1698" y="434"/>
                  </a:lnTo>
                  <a:lnTo>
                    <a:pt x="1713" y="462"/>
                  </a:lnTo>
                  <a:lnTo>
                    <a:pt x="1726" y="493"/>
                  </a:lnTo>
                  <a:lnTo>
                    <a:pt x="1739" y="528"/>
                  </a:lnTo>
                  <a:lnTo>
                    <a:pt x="1750" y="567"/>
                  </a:lnTo>
                  <a:lnTo>
                    <a:pt x="1759" y="610"/>
                  </a:lnTo>
                  <a:lnTo>
                    <a:pt x="1766" y="657"/>
                  </a:lnTo>
                  <a:lnTo>
                    <a:pt x="1770" y="709"/>
                  </a:lnTo>
                  <a:lnTo>
                    <a:pt x="1771" y="765"/>
                  </a:lnTo>
                  <a:lnTo>
                    <a:pt x="1770" y="826"/>
                  </a:lnTo>
                  <a:lnTo>
                    <a:pt x="1766" y="893"/>
                  </a:lnTo>
                  <a:lnTo>
                    <a:pt x="1759" y="965"/>
                  </a:lnTo>
                  <a:lnTo>
                    <a:pt x="1748" y="1042"/>
                  </a:lnTo>
                  <a:lnTo>
                    <a:pt x="1734" y="1099"/>
                  </a:lnTo>
                  <a:lnTo>
                    <a:pt x="1716" y="1157"/>
                  </a:lnTo>
                  <a:lnTo>
                    <a:pt x="1730" y="1157"/>
                  </a:lnTo>
                  <a:lnTo>
                    <a:pt x="1743" y="1157"/>
                  </a:lnTo>
                  <a:lnTo>
                    <a:pt x="1756" y="1159"/>
                  </a:lnTo>
                  <a:lnTo>
                    <a:pt x="1769" y="1164"/>
                  </a:lnTo>
                  <a:lnTo>
                    <a:pt x="1781" y="1170"/>
                  </a:lnTo>
                  <a:lnTo>
                    <a:pt x="1792" y="1180"/>
                  </a:lnTo>
                  <a:lnTo>
                    <a:pt x="1802" y="1191"/>
                  </a:lnTo>
                  <a:lnTo>
                    <a:pt x="1810" y="1206"/>
                  </a:lnTo>
                  <a:lnTo>
                    <a:pt x="1817" y="1225"/>
                  </a:lnTo>
                  <a:lnTo>
                    <a:pt x="1821" y="1247"/>
                  </a:lnTo>
                  <a:lnTo>
                    <a:pt x="1824" y="1272"/>
                  </a:lnTo>
                  <a:lnTo>
                    <a:pt x="1824" y="1302"/>
                  </a:lnTo>
                  <a:lnTo>
                    <a:pt x="1821" y="1337"/>
                  </a:lnTo>
                  <a:lnTo>
                    <a:pt x="1815" y="1377"/>
                  </a:lnTo>
                  <a:lnTo>
                    <a:pt x="1805" y="1420"/>
                  </a:lnTo>
                  <a:lnTo>
                    <a:pt x="1792" y="1470"/>
                  </a:lnTo>
                  <a:lnTo>
                    <a:pt x="1775" y="1527"/>
                  </a:lnTo>
                  <a:lnTo>
                    <a:pt x="1758" y="1575"/>
                  </a:lnTo>
                  <a:lnTo>
                    <a:pt x="1741" y="1617"/>
                  </a:lnTo>
                  <a:lnTo>
                    <a:pt x="1725" y="1650"/>
                  </a:lnTo>
                  <a:lnTo>
                    <a:pt x="1710" y="1677"/>
                  </a:lnTo>
                  <a:lnTo>
                    <a:pt x="1695" y="1699"/>
                  </a:lnTo>
                  <a:lnTo>
                    <a:pt x="1680" y="1715"/>
                  </a:lnTo>
                  <a:lnTo>
                    <a:pt x="1667" y="1725"/>
                  </a:lnTo>
                  <a:lnTo>
                    <a:pt x="1653" y="1732"/>
                  </a:lnTo>
                  <a:lnTo>
                    <a:pt x="1641" y="1735"/>
                  </a:lnTo>
                  <a:lnTo>
                    <a:pt x="1629" y="1787"/>
                  </a:lnTo>
                  <a:lnTo>
                    <a:pt x="1614" y="1842"/>
                  </a:lnTo>
                  <a:lnTo>
                    <a:pt x="1594" y="1896"/>
                  </a:lnTo>
                  <a:lnTo>
                    <a:pt x="1571" y="1951"/>
                  </a:lnTo>
                  <a:lnTo>
                    <a:pt x="1542" y="2006"/>
                  </a:lnTo>
                  <a:lnTo>
                    <a:pt x="1510" y="2060"/>
                  </a:lnTo>
                  <a:lnTo>
                    <a:pt x="1472" y="2113"/>
                  </a:lnTo>
                  <a:lnTo>
                    <a:pt x="1431" y="2163"/>
                  </a:lnTo>
                  <a:lnTo>
                    <a:pt x="1386" y="2212"/>
                  </a:lnTo>
                  <a:lnTo>
                    <a:pt x="1338" y="2257"/>
                  </a:lnTo>
                  <a:lnTo>
                    <a:pt x="1286" y="2298"/>
                  </a:lnTo>
                  <a:lnTo>
                    <a:pt x="1230" y="2334"/>
                  </a:lnTo>
                  <a:lnTo>
                    <a:pt x="1170" y="2366"/>
                  </a:lnTo>
                  <a:lnTo>
                    <a:pt x="1106" y="2392"/>
                  </a:lnTo>
                  <a:lnTo>
                    <a:pt x="1043" y="2411"/>
                  </a:lnTo>
                  <a:lnTo>
                    <a:pt x="977" y="2422"/>
                  </a:lnTo>
                  <a:lnTo>
                    <a:pt x="911" y="2426"/>
                  </a:lnTo>
                  <a:lnTo>
                    <a:pt x="845" y="2422"/>
                  </a:lnTo>
                  <a:lnTo>
                    <a:pt x="780" y="2412"/>
                  </a:lnTo>
                  <a:lnTo>
                    <a:pt x="715" y="2393"/>
                  </a:lnTo>
                  <a:lnTo>
                    <a:pt x="652" y="2367"/>
                  </a:lnTo>
                  <a:lnTo>
                    <a:pt x="591" y="2335"/>
                  </a:lnTo>
                  <a:lnTo>
                    <a:pt x="535" y="2299"/>
                  </a:lnTo>
                  <a:lnTo>
                    <a:pt x="482" y="2258"/>
                  </a:lnTo>
                  <a:lnTo>
                    <a:pt x="434" y="2213"/>
                  </a:lnTo>
                  <a:lnTo>
                    <a:pt x="389" y="2165"/>
                  </a:lnTo>
                  <a:lnTo>
                    <a:pt x="348" y="2114"/>
                  </a:lnTo>
                  <a:lnTo>
                    <a:pt x="312" y="2062"/>
                  </a:lnTo>
                  <a:lnTo>
                    <a:pt x="279" y="2007"/>
                  </a:lnTo>
                  <a:lnTo>
                    <a:pt x="252" y="1952"/>
                  </a:lnTo>
                  <a:lnTo>
                    <a:pt x="228" y="1896"/>
                  </a:lnTo>
                  <a:lnTo>
                    <a:pt x="208" y="1842"/>
                  </a:lnTo>
                  <a:lnTo>
                    <a:pt x="193" y="1787"/>
                  </a:lnTo>
                  <a:lnTo>
                    <a:pt x="184" y="1735"/>
                  </a:lnTo>
                  <a:lnTo>
                    <a:pt x="171" y="1732"/>
                  </a:lnTo>
                  <a:lnTo>
                    <a:pt x="157" y="1725"/>
                  </a:lnTo>
                  <a:lnTo>
                    <a:pt x="144" y="1715"/>
                  </a:lnTo>
                  <a:lnTo>
                    <a:pt x="129" y="1699"/>
                  </a:lnTo>
                  <a:lnTo>
                    <a:pt x="114" y="1677"/>
                  </a:lnTo>
                  <a:lnTo>
                    <a:pt x="98" y="1650"/>
                  </a:lnTo>
                  <a:lnTo>
                    <a:pt x="83" y="1617"/>
                  </a:lnTo>
                  <a:lnTo>
                    <a:pt x="66" y="1575"/>
                  </a:lnTo>
                  <a:lnTo>
                    <a:pt x="49" y="1527"/>
                  </a:lnTo>
                  <a:lnTo>
                    <a:pt x="33" y="1470"/>
                  </a:lnTo>
                  <a:lnTo>
                    <a:pt x="19" y="1420"/>
                  </a:lnTo>
                  <a:lnTo>
                    <a:pt x="10" y="1377"/>
                  </a:lnTo>
                  <a:lnTo>
                    <a:pt x="4" y="1337"/>
                  </a:lnTo>
                  <a:lnTo>
                    <a:pt x="0" y="1302"/>
                  </a:lnTo>
                  <a:lnTo>
                    <a:pt x="0" y="1272"/>
                  </a:lnTo>
                  <a:lnTo>
                    <a:pt x="3" y="1247"/>
                  </a:lnTo>
                  <a:lnTo>
                    <a:pt x="8" y="1225"/>
                  </a:lnTo>
                  <a:lnTo>
                    <a:pt x="14" y="1206"/>
                  </a:lnTo>
                  <a:lnTo>
                    <a:pt x="23" y="1191"/>
                  </a:lnTo>
                  <a:lnTo>
                    <a:pt x="32" y="1180"/>
                  </a:lnTo>
                  <a:lnTo>
                    <a:pt x="43" y="1170"/>
                  </a:lnTo>
                  <a:lnTo>
                    <a:pt x="55" y="1164"/>
                  </a:lnTo>
                  <a:lnTo>
                    <a:pt x="68" y="1159"/>
                  </a:lnTo>
                  <a:lnTo>
                    <a:pt x="81" y="1157"/>
                  </a:lnTo>
                  <a:lnTo>
                    <a:pt x="95" y="1157"/>
                  </a:lnTo>
                  <a:lnTo>
                    <a:pt x="109" y="1157"/>
                  </a:lnTo>
                  <a:lnTo>
                    <a:pt x="90" y="1099"/>
                  </a:lnTo>
                  <a:lnTo>
                    <a:pt x="78" y="1042"/>
                  </a:lnTo>
                  <a:lnTo>
                    <a:pt x="66" y="978"/>
                  </a:lnTo>
                  <a:lnTo>
                    <a:pt x="59" y="914"/>
                  </a:lnTo>
                  <a:lnTo>
                    <a:pt x="55" y="853"/>
                  </a:lnTo>
                  <a:lnTo>
                    <a:pt x="56" y="792"/>
                  </a:lnTo>
                  <a:lnTo>
                    <a:pt x="64" y="733"/>
                  </a:lnTo>
                  <a:lnTo>
                    <a:pt x="75" y="674"/>
                  </a:lnTo>
                  <a:lnTo>
                    <a:pt x="94" y="610"/>
                  </a:lnTo>
                  <a:lnTo>
                    <a:pt x="118" y="549"/>
                  </a:lnTo>
                  <a:lnTo>
                    <a:pt x="145" y="492"/>
                  </a:lnTo>
                  <a:lnTo>
                    <a:pt x="177" y="438"/>
                  </a:lnTo>
                  <a:lnTo>
                    <a:pt x="212" y="388"/>
                  </a:lnTo>
                  <a:lnTo>
                    <a:pt x="251" y="342"/>
                  </a:lnTo>
                  <a:lnTo>
                    <a:pt x="291" y="299"/>
                  </a:lnTo>
                  <a:lnTo>
                    <a:pt x="335" y="253"/>
                  </a:lnTo>
                  <a:lnTo>
                    <a:pt x="385" y="211"/>
                  </a:lnTo>
                  <a:lnTo>
                    <a:pt x="436" y="171"/>
                  </a:lnTo>
                  <a:lnTo>
                    <a:pt x="489" y="135"/>
                  </a:lnTo>
                  <a:lnTo>
                    <a:pt x="533" y="106"/>
                  </a:lnTo>
                  <a:lnTo>
                    <a:pt x="581" y="80"/>
                  </a:lnTo>
                  <a:lnTo>
                    <a:pt x="631" y="56"/>
                  </a:lnTo>
                  <a:lnTo>
                    <a:pt x="682" y="37"/>
                  </a:lnTo>
                  <a:lnTo>
                    <a:pt x="738" y="20"/>
                  </a:lnTo>
                  <a:lnTo>
                    <a:pt x="796" y="9"/>
                  </a:lnTo>
                  <a:lnTo>
                    <a:pt x="857" y="3"/>
                  </a:lnTo>
                  <a:lnTo>
                    <a:pt x="9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8"/>
            <p:cNvSpPr>
              <a:spLocks/>
            </p:cNvSpPr>
            <p:nvPr/>
          </p:nvSpPr>
          <p:spPr bwMode="auto">
            <a:xfrm>
              <a:off x="3256" y="2426"/>
              <a:ext cx="1151" cy="589"/>
            </a:xfrm>
            <a:custGeom>
              <a:avLst/>
              <a:gdLst>
                <a:gd name="T0" fmla="*/ 1441 w 3453"/>
                <a:gd name="T1" fmla="*/ 1028 h 1766"/>
                <a:gd name="T2" fmla="*/ 1565 w 3453"/>
                <a:gd name="T3" fmla="*/ 656 h 1766"/>
                <a:gd name="T4" fmla="*/ 1498 w 3453"/>
                <a:gd name="T5" fmla="*/ 501 h 1766"/>
                <a:gd name="T6" fmla="*/ 1494 w 3453"/>
                <a:gd name="T7" fmla="*/ 393 h 1766"/>
                <a:gd name="T8" fmla="*/ 1535 w 3453"/>
                <a:gd name="T9" fmla="*/ 324 h 1766"/>
                <a:gd name="T10" fmla="*/ 1600 w 3453"/>
                <a:gd name="T11" fmla="*/ 286 h 1766"/>
                <a:gd name="T12" fmla="*/ 1667 w 3453"/>
                <a:gd name="T13" fmla="*/ 268 h 1766"/>
                <a:gd name="T14" fmla="*/ 1716 w 3453"/>
                <a:gd name="T15" fmla="*/ 265 h 1766"/>
                <a:gd name="T16" fmla="*/ 1737 w 3453"/>
                <a:gd name="T17" fmla="*/ 265 h 1766"/>
                <a:gd name="T18" fmla="*/ 1786 w 3453"/>
                <a:gd name="T19" fmla="*/ 268 h 1766"/>
                <a:gd name="T20" fmla="*/ 1853 w 3453"/>
                <a:gd name="T21" fmla="*/ 286 h 1766"/>
                <a:gd name="T22" fmla="*/ 1918 w 3453"/>
                <a:gd name="T23" fmla="*/ 324 h 1766"/>
                <a:gd name="T24" fmla="*/ 1959 w 3453"/>
                <a:gd name="T25" fmla="*/ 393 h 1766"/>
                <a:gd name="T26" fmla="*/ 1955 w 3453"/>
                <a:gd name="T27" fmla="*/ 501 h 1766"/>
                <a:gd name="T28" fmla="*/ 1888 w 3453"/>
                <a:gd name="T29" fmla="*/ 656 h 1766"/>
                <a:gd name="T30" fmla="*/ 2012 w 3453"/>
                <a:gd name="T31" fmla="*/ 1028 h 1766"/>
                <a:gd name="T32" fmla="*/ 2342 w 3453"/>
                <a:gd name="T33" fmla="*/ 2 h 1766"/>
                <a:gd name="T34" fmla="*/ 2402 w 3453"/>
                <a:gd name="T35" fmla="*/ 41 h 1766"/>
                <a:gd name="T36" fmla="*/ 2529 w 3453"/>
                <a:gd name="T37" fmla="*/ 115 h 1766"/>
                <a:gd name="T38" fmla="*/ 2712 w 3453"/>
                <a:gd name="T39" fmla="*/ 207 h 1766"/>
                <a:gd name="T40" fmla="*/ 2936 w 3453"/>
                <a:gd name="T41" fmla="*/ 299 h 1766"/>
                <a:gd name="T42" fmla="*/ 3173 w 3453"/>
                <a:gd name="T43" fmla="*/ 373 h 1766"/>
                <a:gd name="T44" fmla="*/ 3321 w 3453"/>
                <a:gd name="T45" fmla="*/ 473 h 1766"/>
                <a:gd name="T46" fmla="*/ 3407 w 3453"/>
                <a:gd name="T47" fmla="*/ 619 h 1766"/>
                <a:gd name="T48" fmla="*/ 3446 w 3453"/>
                <a:gd name="T49" fmla="*/ 781 h 1766"/>
                <a:gd name="T50" fmla="*/ 3453 w 3453"/>
                <a:gd name="T51" fmla="*/ 932 h 1766"/>
                <a:gd name="T52" fmla="*/ 3450 w 3453"/>
                <a:gd name="T53" fmla="*/ 1013 h 1766"/>
                <a:gd name="T54" fmla="*/ 3441 w 3453"/>
                <a:gd name="T55" fmla="*/ 1117 h 1766"/>
                <a:gd name="T56" fmla="*/ 3426 w 3453"/>
                <a:gd name="T57" fmla="*/ 1263 h 1766"/>
                <a:gd name="T58" fmla="*/ 3410 w 3453"/>
                <a:gd name="T59" fmla="*/ 1357 h 1766"/>
                <a:gd name="T60" fmla="*/ 3345 w 3453"/>
                <a:gd name="T61" fmla="*/ 1396 h 1766"/>
                <a:gd name="T62" fmla="*/ 3194 w 3453"/>
                <a:gd name="T63" fmla="*/ 1469 h 1766"/>
                <a:gd name="T64" fmla="*/ 2965 w 3453"/>
                <a:gd name="T65" fmla="*/ 1561 h 1766"/>
                <a:gd name="T66" fmla="*/ 2661 w 3453"/>
                <a:gd name="T67" fmla="*/ 1652 h 1766"/>
                <a:gd name="T68" fmla="*/ 2286 w 3453"/>
                <a:gd name="T69" fmla="*/ 1727 h 1766"/>
                <a:gd name="T70" fmla="*/ 1846 w 3453"/>
                <a:gd name="T71" fmla="*/ 1764 h 1766"/>
                <a:gd name="T72" fmla="*/ 1377 w 3453"/>
                <a:gd name="T73" fmla="*/ 1750 h 1766"/>
                <a:gd name="T74" fmla="*/ 969 w 3453"/>
                <a:gd name="T75" fmla="*/ 1693 h 1766"/>
                <a:gd name="T76" fmla="*/ 629 w 3453"/>
                <a:gd name="T77" fmla="*/ 1607 h 1766"/>
                <a:gd name="T78" fmla="*/ 361 w 3453"/>
                <a:gd name="T79" fmla="*/ 1514 h 1766"/>
                <a:gd name="T80" fmla="*/ 172 w 3453"/>
                <a:gd name="T81" fmla="*/ 1429 h 1766"/>
                <a:gd name="T82" fmla="*/ 64 w 3453"/>
                <a:gd name="T83" fmla="*/ 1371 h 1766"/>
                <a:gd name="T84" fmla="*/ 35 w 3453"/>
                <a:gd name="T85" fmla="*/ 1329 h 1766"/>
                <a:gd name="T86" fmla="*/ 19 w 3453"/>
                <a:gd name="T87" fmla="*/ 1189 h 1766"/>
                <a:gd name="T88" fmla="*/ 6 w 3453"/>
                <a:gd name="T89" fmla="*/ 1055 h 1766"/>
                <a:gd name="T90" fmla="*/ 2 w 3453"/>
                <a:gd name="T91" fmla="*/ 997 h 1766"/>
                <a:gd name="T92" fmla="*/ 1 w 3453"/>
                <a:gd name="T93" fmla="*/ 859 h 1766"/>
                <a:gd name="T94" fmla="*/ 22 w 3453"/>
                <a:gd name="T95" fmla="*/ 698 h 1766"/>
                <a:gd name="T96" fmla="*/ 82 w 3453"/>
                <a:gd name="T97" fmla="*/ 542 h 1766"/>
                <a:gd name="T98" fmla="*/ 197 w 3453"/>
                <a:gd name="T99" fmla="*/ 416 h 1766"/>
                <a:gd name="T100" fmla="*/ 392 w 3453"/>
                <a:gd name="T101" fmla="*/ 340 h 1766"/>
                <a:gd name="T102" fmla="*/ 634 w 3453"/>
                <a:gd name="T103" fmla="*/ 255 h 1766"/>
                <a:gd name="T104" fmla="*/ 839 w 3453"/>
                <a:gd name="T105" fmla="*/ 160 h 1766"/>
                <a:gd name="T106" fmla="*/ 995 w 3453"/>
                <a:gd name="T107" fmla="*/ 74 h 1766"/>
                <a:gd name="T108" fmla="*/ 1091 w 3453"/>
                <a:gd name="T109" fmla="*/ 16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53" h="1766">
                  <a:moveTo>
                    <a:pt x="1113" y="0"/>
                  </a:moveTo>
                  <a:lnTo>
                    <a:pt x="1387" y="868"/>
                  </a:lnTo>
                  <a:lnTo>
                    <a:pt x="1440" y="1030"/>
                  </a:lnTo>
                  <a:lnTo>
                    <a:pt x="1441" y="1028"/>
                  </a:lnTo>
                  <a:lnTo>
                    <a:pt x="1486" y="1166"/>
                  </a:lnTo>
                  <a:lnTo>
                    <a:pt x="1630" y="756"/>
                  </a:lnTo>
                  <a:lnTo>
                    <a:pt x="1595" y="705"/>
                  </a:lnTo>
                  <a:lnTo>
                    <a:pt x="1565" y="656"/>
                  </a:lnTo>
                  <a:lnTo>
                    <a:pt x="1542" y="613"/>
                  </a:lnTo>
                  <a:lnTo>
                    <a:pt x="1523" y="572"/>
                  </a:lnTo>
                  <a:lnTo>
                    <a:pt x="1508" y="534"/>
                  </a:lnTo>
                  <a:lnTo>
                    <a:pt x="1498" y="501"/>
                  </a:lnTo>
                  <a:lnTo>
                    <a:pt x="1492" y="470"/>
                  </a:lnTo>
                  <a:lnTo>
                    <a:pt x="1489" y="441"/>
                  </a:lnTo>
                  <a:lnTo>
                    <a:pt x="1491" y="415"/>
                  </a:lnTo>
                  <a:lnTo>
                    <a:pt x="1494" y="393"/>
                  </a:lnTo>
                  <a:lnTo>
                    <a:pt x="1502" y="372"/>
                  </a:lnTo>
                  <a:lnTo>
                    <a:pt x="1512" y="354"/>
                  </a:lnTo>
                  <a:lnTo>
                    <a:pt x="1523" y="338"/>
                  </a:lnTo>
                  <a:lnTo>
                    <a:pt x="1535" y="324"/>
                  </a:lnTo>
                  <a:lnTo>
                    <a:pt x="1550" y="312"/>
                  </a:lnTo>
                  <a:lnTo>
                    <a:pt x="1567" y="301"/>
                  </a:lnTo>
                  <a:lnTo>
                    <a:pt x="1583" y="293"/>
                  </a:lnTo>
                  <a:lnTo>
                    <a:pt x="1600" y="286"/>
                  </a:lnTo>
                  <a:lnTo>
                    <a:pt x="1618" y="280"/>
                  </a:lnTo>
                  <a:lnTo>
                    <a:pt x="1635" y="275"/>
                  </a:lnTo>
                  <a:lnTo>
                    <a:pt x="1651" y="271"/>
                  </a:lnTo>
                  <a:lnTo>
                    <a:pt x="1667" y="268"/>
                  </a:lnTo>
                  <a:lnTo>
                    <a:pt x="1681" y="267"/>
                  </a:lnTo>
                  <a:lnTo>
                    <a:pt x="1695" y="266"/>
                  </a:lnTo>
                  <a:lnTo>
                    <a:pt x="1706" y="265"/>
                  </a:lnTo>
                  <a:lnTo>
                    <a:pt x="1716" y="265"/>
                  </a:lnTo>
                  <a:lnTo>
                    <a:pt x="1722" y="265"/>
                  </a:lnTo>
                  <a:lnTo>
                    <a:pt x="1726" y="265"/>
                  </a:lnTo>
                  <a:lnTo>
                    <a:pt x="1730" y="265"/>
                  </a:lnTo>
                  <a:lnTo>
                    <a:pt x="1737" y="265"/>
                  </a:lnTo>
                  <a:lnTo>
                    <a:pt x="1747" y="265"/>
                  </a:lnTo>
                  <a:lnTo>
                    <a:pt x="1758" y="266"/>
                  </a:lnTo>
                  <a:lnTo>
                    <a:pt x="1771" y="267"/>
                  </a:lnTo>
                  <a:lnTo>
                    <a:pt x="1786" y="268"/>
                  </a:lnTo>
                  <a:lnTo>
                    <a:pt x="1802" y="271"/>
                  </a:lnTo>
                  <a:lnTo>
                    <a:pt x="1818" y="275"/>
                  </a:lnTo>
                  <a:lnTo>
                    <a:pt x="1836" y="280"/>
                  </a:lnTo>
                  <a:lnTo>
                    <a:pt x="1853" y="286"/>
                  </a:lnTo>
                  <a:lnTo>
                    <a:pt x="1870" y="293"/>
                  </a:lnTo>
                  <a:lnTo>
                    <a:pt x="1887" y="301"/>
                  </a:lnTo>
                  <a:lnTo>
                    <a:pt x="1903" y="312"/>
                  </a:lnTo>
                  <a:lnTo>
                    <a:pt x="1918" y="324"/>
                  </a:lnTo>
                  <a:lnTo>
                    <a:pt x="1930" y="338"/>
                  </a:lnTo>
                  <a:lnTo>
                    <a:pt x="1941" y="354"/>
                  </a:lnTo>
                  <a:lnTo>
                    <a:pt x="1951" y="372"/>
                  </a:lnTo>
                  <a:lnTo>
                    <a:pt x="1959" y="393"/>
                  </a:lnTo>
                  <a:lnTo>
                    <a:pt x="1963" y="415"/>
                  </a:lnTo>
                  <a:lnTo>
                    <a:pt x="1964" y="441"/>
                  </a:lnTo>
                  <a:lnTo>
                    <a:pt x="1961" y="470"/>
                  </a:lnTo>
                  <a:lnTo>
                    <a:pt x="1955" y="501"/>
                  </a:lnTo>
                  <a:lnTo>
                    <a:pt x="1945" y="534"/>
                  </a:lnTo>
                  <a:lnTo>
                    <a:pt x="1930" y="572"/>
                  </a:lnTo>
                  <a:lnTo>
                    <a:pt x="1912" y="613"/>
                  </a:lnTo>
                  <a:lnTo>
                    <a:pt x="1888" y="656"/>
                  </a:lnTo>
                  <a:lnTo>
                    <a:pt x="1858" y="705"/>
                  </a:lnTo>
                  <a:lnTo>
                    <a:pt x="1823" y="756"/>
                  </a:lnTo>
                  <a:lnTo>
                    <a:pt x="1968" y="1166"/>
                  </a:lnTo>
                  <a:lnTo>
                    <a:pt x="2012" y="1028"/>
                  </a:lnTo>
                  <a:lnTo>
                    <a:pt x="2014" y="1030"/>
                  </a:lnTo>
                  <a:lnTo>
                    <a:pt x="2066" y="868"/>
                  </a:lnTo>
                  <a:lnTo>
                    <a:pt x="2340" y="0"/>
                  </a:lnTo>
                  <a:lnTo>
                    <a:pt x="2342" y="2"/>
                  </a:lnTo>
                  <a:lnTo>
                    <a:pt x="2350" y="7"/>
                  </a:lnTo>
                  <a:lnTo>
                    <a:pt x="2362" y="16"/>
                  </a:lnTo>
                  <a:lnTo>
                    <a:pt x="2380" y="27"/>
                  </a:lnTo>
                  <a:lnTo>
                    <a:pt x="2402" y="41"/>
                  </a:lnTo>
                  <a:lnTo>
                    <a:pt x="2427" y="56"/>
                  </a:lnTo>
                  <a:lnTo>
                    <a:pt x="2458" y="74"/>
                  </a:lnTo>
                  <a:lnTo>
                    <a:pt x="2492" y="94"/>
                  </a:lnTo>
                  <a:lnTo>
                    <a:pt x="2529" y="115"/>
                  </a:lnTo>
                  <a:lnTo>
                    <a:pt x="2570" y="138"/>
                  </a:lnTo>
                  <a:lnTo>
                    <a:pt x="2614" y="160"/>
                  </a:lnTo>
                  <a:lnTo>
                    <a:pt x="2661" y="184"/>
                  </a:lnTo>
                  <a:lnTo>
                    <a:pt x="2712" y="207"/>
                  </a:lnTo>
                  <a:lnTo>
                    <a:pt x="2765" y="231"/>
                  </a:lnTo>
                  <a:lnTo>
                    <a:pt x="2819" y="255"/>
                  </a:lnTo>
                  <a:lnTo>
                    <a:pt x="2877" y="278"/>
                  </a:lnTo>
                  <a:lnTo>
                    <a:pt x="2936" y="299"/>
                  </a:lnTo>
                  <a:lnTo>
                    <a:pt x="2997" y="321"/>
                  </a:lnTo>
                  <a:lnTo>
                    <a:pt x="3061" y="340"/>
                  </a:lnTo>
                  <a:lnTo>
                    <a:pt x="3125" y="358"/>
                  </a:lnTo>
                  <a:lnTo>
                    <a:pt x="3173" y="373"/>
                  </a:lnTo>
                  <a:lnTo>
                    <a:pt x="3217" y="393"/>
                  </a:lnTo>
                  <a:lnTo>
                    <a:pt x="3257" y="416"/>
                  </a:lnTo>
                  <a:lnTo>
                    <a:pt x="3291" y="444"/>
                  </a:lnTo>
                  <a:lnTo>
                    <a:pt x="3321" y="473"/>
                  </a:lnTo>
                  <a:lnTo>
                    <a:pt x="3347" y="507"/>
                  </a:lnTo>
                  <a:lnTo>
                    <a:pt x="3371" y="543"/>
                  </a:lnTo>
                  <a:lnTo>
                    <a:pt x="3391" y="580"/>
                  </a:lnTo>
                  <a:lnTo>
                    <a:pt x="3407" y="619"/>
                  </a:lnTo>
                  <a:lnTo>
                    <a:pt x="3421" y="659"/>
                  </a:lnTo>
                  <a:lnTo>
                    <a:pt x="3431" y="700"/>
                  </a:lnTo>
                  <a:lnTo>
                    <a:pt x="3440" y="739"/>
                  </a:lnTo>
                  <a:lnTo>
                    <a:pt x="3446" y="781"/>
                  </a:lnTo>
                  <a:lnTo>
                    <a:pt x="3450" y="820"/>
                  </a:lnTo>
                  <a:lnTo>
                    <a:pt x="3452" y="859"/>
                  </a:lnTo>
                  <a:lnTo>
                    <a:pt x="3453" y="897"/>
                  </a:lnTo>
                  <a:lnTo>
                    <a:pt x="3453" y="932"/>
                  </a:lnTo>
                  <a:lnTo>
                    <a:pt x="3452" y="966"/>
                  </a:lnTo>
                  <a:lnTo>
                    <a:pt x="3451" y="997"/>
                  </a:lnTo>
                  <a:lnTo>
                    <a:pt x="3451" y="1001"/>
                  </a:lnTo>
                  <a:lnTo>
                    <a:pt x="3450" y="1013"/>
                  </a:lnTo>
                  <a:lnTo>
                    <a:pt x="3448" y="1032"/>
                  </a:lnTo>
                  <a:lnTo>
                    <a:pt x="3446" y="1055"/>
                  </a:lnTo>
                  <a:lnTo>
                    <a:pt x="3443" y="1085"/>
                  </a:lnTo>
                  <a:lnTo>
                    <a:pt x="3441" y="1117"/>
                  </a:lnTo>
                  <a:lnTo>
                    <a:pt x="3437" y="1152"/>
                  </a:lnTo>
                  <a:lnTo>
                    <a:pt x="3433" y="1189"/>
                  </a:lnTo>
                  <a:lnTo>
                    <a:pt x="3430" y="1226"/>
                  </a:lnTo>
                  <a:lnTo>
                    <a:pt x="3426" y="1263"/>
                  </a:lnTo>
                  <a:lnTo>
                    <a:pt x="3422" y="1296"/>
                  </a:lnTo>
                  <a:lnTo>
                    <a:pt x="3417" y="1329"/>
                  </a:lnTo>
                  <a:lnTo>
                    <a:pt x="3413" y="1356"/>
                  </a:lnTo>
                  <a:lnTo>
                    <a:pt x="3410" y="1357"/>
                  </a:lnTo>
                  <a:lnTo>
                    <a:pt x="3402" y="1364"/>
                  </a:lnTo>
                  <a:lnTo>
                    <a:pt x="3389" y="1371"/>
                  </a:lnTo>
                  <a:lnTo>
                    <a:pt x="3369" y="1382"/>
                  </a:lnTo>
                  <a:lnTo>
                    <a:pt x="3345" y="1396"/>
                  </a:lnTo>
                  <a:lnTo>
                    <a:pt x="3315" y="1412"/>
                  </a:lnTo>
                  <a:lnTo>
                    <a:pt x="3280" y="1429"/>
                  </a:lnTo>
                  <a:lnTo>
                    <a:pt x="3240" y="1448"/>
                  </a:lnTo>
                  <a:lnTo>
                    <a:pt x="3194" y="1469"/>
                  </a:lnTo>
                  <a:lnTo>
                    <a:pt x="3144" y="1492"/>
                  </a:lnTo>
                  <a:lnTo>
                    <a:pt x="3090" y="1514"/>
                  </a:lnTo>
                  <a:lnTo>
                    <a:pt x="3030" y="1538"/>
                  </a:lnTo>
                  <a:lnTo>
                    <a:pt x="2965" y="1561"/>
                  </a:lnTo>
                  <a:lnTo>
                    <a:pt x="2897" y="1585"/>
                  </a:lnTo>
                  <a:lnTo>
                    <a:pt x="2823" y="1608"/>
                  </a:lnTo>
                  <a:lnTo>
                    <a:pt x="2745" y="1631"/>
                  </a:lnTo>
                  <a:lnTo>
                    <a:pt x="2661" y="1652"/>
                  </a:lnTo>
                  <a:lnTo>
                    <a:pt x="2574" y="1673"/>
                  </a:lnTo>
                  <a:lnTo>
                    <a:pt x="2482" y="1693"/>
                  </a:lnTo>
                  <a:lnTo>
                    <a:pt x="2386" y="1710"/>
                  </a:lnTo>
                  <a:lnTo>
                    <a:pt x="2286" y="1727"/>
                  </a:lnTo>
                  <a:lnTo>
                    <a:pt x="2182" y="1740"/>
                  </a:lnTo>
                  <a:lnTo>
                    <a:pt x="2075" y="1750"/>
                  </a:lnTo>
                  <a:lnTo>
                    <a:pt x="1961" y="1759"/>
                  </a:lnTo>
                  <a:lnTo>
                    <a:pt x="1846" y="1764"/>
                  </a:lnTo>
                  <a:lnTo>
                    <a:pt x="1726" y="1766"/>
                  </a:lnTo>
                  <a:lnTo>
                    <a:pt x="1605" y="1764"/>
                  </a:lnTo>
                  <a:lnTo>
                    <a:pt x="1489" y="1759"/>
                  </a:lnTo>
                  <a:lnTo>
                    <a:pt x="1377" y="1750"/>
                  </a:lnTo>
                  <a:lnTo>
                    <a:pt x="1269" y="1739"/>
                  </a:lnTo>
                  <a:lnTo>
                    <a:pt x="1164" y="1725"/>
                  </a:lnTo>
                  <a:lnTo>
                    <a:pt x="1065" y="1710"/>
                  </a:lnTo>
                  <a:lnTo>
                    <a:pt x="969" y="1693"/>
                  </a:lnTo>
                  <a:lnTo>
                    <a:pt x="878" y="1673"/>
                  </a:lnTo>
                  <a:lnTo>
                    <a:pt x="791" y="1652"/>
                  </a:lnTo>
                  <a:lnTo>
                    <a:pt x="707" y="1631"/>
                  </a:lnTo>
                  <a:lnTo>
                    <a:pt x="629" y="1607"/>
                  </a:lnTo>
                  <a:lnTo>
                    <a:pt x="555" y="1584"/>
                  </a:lnTo>
                  <a:lnTo>
                    <a:pt x="486" y="1561"/>
                  </a:lnTo>
                  <a:lnTo>
                    <a:pt x="421" y="1538"/>
                  </a:lnTo>
                  <a:lnTo>
                    <a:pt x="361" y="1514"/>
                  </a:lnTo>
                  <a:lnTo>
                    <a:pt x="306" y="1492"/>
                  </a:lnTo>
                  <a:lnTo>
                    <a:pt x="257" y="1469"/>
                  </a:lnTo>
                  <a:lnTo>
                    <a:pt x="212" y="1448"/>
                  </a:lnTo>
                  <a:lnTo>
                    <a:pt x="172" y="1429"/>
                  </a:lnTo>
                  <a:lnTo>
                    <a:pt x="137" y="1411"/>
                  </a:lnTo>
                  <a:lnTo>
                    <a:pt x="107" y="1396"/>
                  </a:lnTo>
                  <a:lnTo>
                    <a:pt x="82" y="1382"/>
                  </a:lnTo>
                  <a:lnTo>
                    <a:pt x="64" y="1371"/>
                  </a:lnTo>
                  <a:lnTo>
                    <a:pt x="50" y="1362"/>
                  </a:lnTo>
                  <a:lnTo>
                    <a:pt x="41" y="1357"/>
                  </a:lnTo>
                  <a:lnTo>
                    <a:pt x="39" y="1356"/>
                  </a:lnTo>
                  <a:lnTo>
                    <a:pt x="35" y="1329"/>
                  </a:lnTo>
                  <a:lnTo>
                    <a:pt x="30" y="1296"/>
                  </a:lnTo>
                  <a:lnTo>
                    <a:pt x="26" y="1263"/>
                  </a:lnTo>
                  <a:lnTo>
                    <a:pt x="22" y="1226"/>
                  </a:lnTo>
                  <a:lnTo>
                    <a:pt x="19" y="1189"/>
                  </a:lnTo>
                  <a:lnTo>
                    <a:pt x="15" y="1152"/>
                  </a:lnTo>
                  <a:lnTo>
                    <a:pt x="11" y="1117"/>
                  </a:lnTo>
                  <a:lnTo>
                    <a:pt x="9" y="1085"/>
                  </a:lnTo>
                  <a:lnTo>
                    <a:pt x="6" y="1055"/>
                  </a:lnTo>
                  <a:lnTo>
                    <a:pt x="5" y="1032"/>
                  </a:lnTo>
                  <a:lnTo>
                    <a:pt x="4" y="1013"/>
                  </a:lnTo>
                  <a:lnTo>
                    <a:pt x="2" y="1001"/>
                  </a:lnTo>
                  <a:lnTo>
                    <a:pt x="2" y="997"/>
                  </a:lnTo>
                  <a:lnTo>
                    <a:pt x="1" y="966"/>
                  </a:lnTo>
                  <a:lnTo>
                    <a:pt x="0" y="932"/>
                  </a:lnTo>
                  <a:lnTo>
                    <a:pt x="0" y="896"/>
                  </a:lnTo>
                  <a:lnTo>
                    <a:pt x="1" y="859"/>
                  </a:lnTo>
                  <a:lnTo>
                    <a:pt x="4" y="820"/>
                  </a:lnTo>
                  <a:lnTo>
                    <a:pt x="7" y="781"/>
                  </a:lnTo>
                  <a:lnTo>
                    <a:pt x="14" y="739"/>
                  </a:lnTo>
                  <a:lnTo>
                    <a:pt x="22" y="698"/>
                  </a:lnTo>
                  <a:lnTo>
                    <a:pt x="32" y="659"/>
                  </a:lnTo>
                  <a:lnTo>
                    <a:pt x="46" y="618"/>
                  </a:lnTo>
                  <a:lnTo>
                    <a:pt x="62" y="579"/>
                  </a:lnTo>
                  <a:lnTo>
                    <a:pt x="82" y="542"/>
                  </a:lnTo>
                  <a:lnTo>
                    <a:pt x="106" y="507"/>
                  </a:lnTo>
                  <a:lnTo>
                    <a:pt x="132" y="473"/>
                  </a:lnTo>
                  <a:lnTo>
                    <a:pt x="162" y="444"/>
                  </a:lnTo>
                  <a:lnTo>
                    <a:pt x="197" y="416"/>
                  </a:lnTo>
                  <a:lnTo>
                    <a:pt x="237" y="393"/>
                  </a:lnTo>
                  <a:lnTo>
                    <a:pt x="280" y="373"/>
                  </a:lnTo>
                  <a:lnTo>
                    <a:pt x="328" y="358"/>
                  </a:lnTo>
                  <a:lnTo>
                    <a:pt x="392" y="340"/>
                  </a:lnTo>
                  <a:lnTo>
                    <a:pt x="456" y="321"/>
                  </a:lnTo>
                  <a:lnTo>
                    <a:pt x="517" y="299"/>
                  </a:lnTo>
                  <a:lnTo>
                    <a:pt x="577" y="278"/>
                  </a:lnTo>
                  <a:lnTo>
                    <a:pt x="634" y="255"/>
                  </a:lnTo>
                  <a:lnTo>
                    <a:pt x="689" y="231"/>
                  </a:lnTo>
                  <a:lnTo>
                    <a:pt x="741" y="207"/>
                  </a:lnTo>
                  <a:lnTo>
                    <a:pt x="792" y="184"/>
                  </a:lnTo>
                  <a:lnTo>
                    <a:pt x="839" y="160"/>
                  </a:lnTo>
                  <a:lnTo>
                    <a:pt x="883" y="138"/>
                  </a:lnTo>
                  <a:lnTo>
                    <a:pt x="924" y="115"/>
                  </a:lnTo>
                  <a:lnTo>
                    <a:pt x="961" y="94"/>
                  </a:lnTo>
                  <a:lnTo>
                    <a:pt x="995" y="74"/>
                  </a:lnTo>
                  <a:lnTo>
                    <a:pt x="1026" y="56"/>
                  </a:lnTo>
                  <a:lnTo>
                    <a:pt x="1051" y="41"/>
                  </a:lnTo>
                  <a:lnTo>
                    <a:pt x="1073" y="27"/>
                  </a:lnTo>
                  <a:lnTo>
                    <a:pt x="1091" y="16"/>
                  </a:lnTo>
                  <a:lnTo>
                    <a:pt x="1103" y="7"/>
                  </a:lnTo>
                  <a:lnTo>
                    <a:pt x="1111" y="2"/>
                  </a:lnTo>
                  <a:lnTo>
                    <a:pt x="1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6456682" y="342709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26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6639743" y="342709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27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6822804" y="342709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28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005865" y="342709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29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188926" y="342709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30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371987" y="342709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31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555048" y="342709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32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6456682" y="307022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33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6639743" y="307022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34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6822804" y="307022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35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005865" y="307022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36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188926" y="307022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37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371987" y="307022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38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555048" y="307022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39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738112" y="3077205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8240065" y="3244780"/>
            <a:ext cx="5277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CAF2"/>
                </a:solidFill>
                <a:latin typeface="Montserrat" pitchFamily="2" charset="-52"/>
              </a:rPr>
              <a:t>x100</a:t>
            </a:r>
            <a:endParaRPr lang="ru-RU" sz="1200" dirty="0">
              <a:solidFill>
                <a:srgbClr val="00CAF2"/>
              </a:solidFill>
              <a:latin typeface="Montserrat" pitchFamily="2" charset="-52"/>
            </a:endParaRPr>
          </a:p>
        </p:txBody>
      </p:sp>
      <p:pic>
        <p:nvPicPr>
          <p:cNvPr id="141" name="Рисунок 1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89" y="1741455"/>
            <a:ext cx="774087" cy="515405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7CFBE433-007E-4257-9F9D-958B5F649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6020" y="1898720"/>
            <a:ext cx="1334870" cy="352257"/>
          </a:xfrm>
          <a:prstGeom prst="rect">
            <a:avLst/>
          </a:prstGeom>
        </p:spPr>
      </p:pic>
      <p:sp>
        <p:nvSpPr>
          <p:cNvPr id="143" name="Прямоугольник 142"/>
          <p:cNvSpPr/>
          <p:nvPr/>
        </p:nvSpPr>
        <p:spPr>
          <a:xfrm>
            <a:off x="6357729" y="2326214"/>
            <a:ext cx="2142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Победы клиентов на престижных конкурсах в области процессного управления и</a:t>
            </a:r>
            <a:r>
              <a:rPr lang="en-US" sz="800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организационного развития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581207" y="3899665"/>
            <a:ext cx="1641702" cy="546148"/>
            <a:chOff x="4566918" y="3899661"/>
            <a:chExt cx="1641702" cy="546148"/>
          </a:xfrm>
        </p:grpSpPr>
        <p:grpSp>
          <p:nvGrpSpPr>
            <p:cNvPr id="49" name="Group 225"/>
            <p:cNvGrpSpPr/>
            <p:nvPr/>
          </p:nvGrpSpPr>
          <p:grpSpPr>
            <a:xfrm flipH="1">
              <a:off x="4566918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50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51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52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</p:grpSp>
        <p:grpSp>
          <p:nvGrpSpPr>
            <p:cNvPr id="53" name="Group 225"/>
            <p:cNvGrpSpPr/>
            <p:nvPr/>
          </p:nvGrpSpPr>
          <p:grpSpPr>
            <a:xfrm flipH="1">
              <a:off x="4899912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54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55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56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</p:grpSp>
        <p:grpSp>
          <p:nvGrpSpPr>
            <p:cNvPr id="57" name="Group 225"/>
            <p:cNvGrpSpPr/>
            <p:nvPr/>
          </p:nvGrpSpPr>
          <p:grpSpPr>
            <a:xfrm flipH="1">
              <a:off x="5232906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58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59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60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</p:grpSp>
        <p:grpSp>
          <p:nvGrpSpPr>
            <p:cNvPr id="61" name="Group 225"/>
            <p:cNvGrpSpPr/>
            <p:nvPr/>
          </p:nvGrpSpPr>
          <p:grpSpPr>
            <a:xfrm flipH="1">
              <a:off x="5565900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62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63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64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</p:grpSp>
        <p:grpSp>
          <p:nvGrpSpPr>
            <p:cNvPr id="65" name="Group 225"/>
            <p:cNvGrpSpPr/>
            <p:nvPr/>
          </p:nvGrpSpPr>
          <p:grpSpPr>
            <a:xfrm flipH="1">
              <a:off x="5898894" y="389966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66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67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68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</p:grpSp>
        <p:grpSp>
          <p:nvGrpSpPr>
            <p:cNvPr id="105" name="Group 225"/>
            <p:cNvGrpSpPr/>
            <p:nvPr/>
          </p:nvGrpSpPr>
          <p:grpSpPr>
            <a:xfrm flipH="1">
              <a:off x="4566918" y="418922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106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107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108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</p:grpSp>
        <p:grpSp>
          <p:nvGrpSpPr>
            <p:cNvPr id="109" name="Group 225"/>
            <p:cNvGrpSpPr/>
            <p:nvPr/>
          </p:nvGrpSpPr>
          <p:grpSpPr>
            <a:xfrm flipH="1">
              <a:off x="4899912" y="418922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110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111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112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</p:grpSp>
        <p:grpSp>
          <p:nvGrpSpPr>
            <p:cNvPr id="113" name="Group 225"/>
            <p:cNvGrpSpPr/>
            <p:nvPr/>
          </p:nvGrpSpPr>
          <p:grpSpPr>
            <a:xfrm flipH="1">
              <a:off x="5232906" y="418922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114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115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116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</p:grpSp>
        <p:grpSp>
          <p:nvGrpSpPr>
            <p:cNvPr id="117" name="Group 225"/>
            <p:cNvGrpSpPr/>
            <p:nvPr/>
          </p:nvGrpSpPr>
          <p:grpSpPr>
            <a:xfrm flipH="1">
              <a:off x="5565900" y="4189221"/>
              <a:ext cx="187823" cy="186583"/>
              <a:chOff x="7756525" y="4816476"/>
              <a:chExt cx="481013" cy="477838"/>
            </a:xfrm>
            <a:solidFill>
              <a:srgbClr val="00CAF2"/>
            </a:solidFill>
          </p:grpSpPr>
          <p:sp>
            <p:nvSpPr>
              <p:cNvPr id="118" name="Freeform 104"/>
              <p:cNvSpPr>
                <a:spLocks/>
              </p:cNvSpPr>
              <p:nvPr/>
            </p:nvSpPr>
            <p:spPr bwMode="auto">
              <a:xfrm>
                <a:off x="7756525" y="5251451"/>
                <a:ext cx="481013" cy="42863"/>
              </a:xfrm>
              <a:custGeom>
                <a:avLst/>
                <a:gdLst>
                  <a:gd name="T0" fmla="*/ 152 w 3330"/>
                  <a:gd name="T1" fmla="*/ 0 h 301"/>
                  <a:gd name="T2" fmla="*/ 3179 w 3330"/>
                  <a:gd name="T3" fmla="*/ 0 h 301"/>
                  <a:gd name="T4" fmla="*/ 3209 w 3330"/>
                  <a:gd name="T5" fmla="*/ 3 h 301"/>
                  <a:gd name="T6" fmla="*/ 3237 w 3330"/>
                  <a:gd name="T7" fmla="*/ 11 h 301"/>
                  <a:gd name="T8" fmla="*/ 3263 w 3330"/>
                  <a:gd name="T9" fmla="*/ 26 h 301"/>
                  <a:gd name="T10" fmla="*/ 3285 w 3330"/>
                  <a:gd name="T11" fmla="*/ 44 h 301"/>
                  <a:gd name="T12" fmla="*/ 3304 w 3330"/>
                  <a:gd name="T13" fmla="*/ 67 h 301"/>
                  <a:gd name="T14" fmla="*/ 3318 w 3330"/>
                  <a:gd name="T15" fmla="*/ 93 h 301"/>
                  <a:gd name="T16" fmla="*/ 3327 w 3330"/>
                  <a:gd name="T17" fmla="*/ 121 h 301"/>
                  <a:gd name="T18" fmla="*/ 3330 w 3330"/>
                  <a:gd name="T19" fmla="*/ 151 h 301"/>
                  <a:gd name="T20" fmla="*/ 3327 w 3330"/>
                  <a:gd name="T21" fmla="*/ 181 h 301"/>
                  <a:gd name="T22" fmla="*/ 3318 w 3330"/>
                  <a:gd name="T23" fmla="*/ 209 h 301"/>
                  <a:gd name="T24" fmla="*/ 3304 w 3330"/>
                  <a:gd name="T25" fmla="*/ 235 h 301"/>
                  <a:gd name="T26" fmla="*/ 3285 w 3330"/>
                  <a:gd name="T27" fmla="*/ 257 h 301"/>
                  <a:gd name="T28" fmla="*/ 3263 w 3330"/>
                  <a:gd name="T29" fmla="*/ 276 h 301"/>
                  <a:gd name="T30" fmla="*/ 3237 w 3330"/>
                  <a:gd name="T31" fmla="*/ 289 h 301"/>
                  <a:gd name="T32" fmla="*/ 3209 w 3330"/>
                  <a:gd name="T33" fmla="*/ 297 h 301"/>
                  <a:gd name="T34" fmla="*/ 3179 w 3330"/>
                  <a:gd name="T35" fmla="*/ 301 h 301"/>
                  <a:gd name="T36" fmla="*/ 152 w 3330"/>
                  <a:gd name="T37" fmla="*/ 301 h 301"/>
                  <a:gd name="T38" fmla="*/ 121 w 3330"/>
                  <a:gd name="T39" fmla="*/ 297 h 301"/>
                  <a:gd name="T40" fmla="*/ 93 w 3330"/>
                  <a:gd name="T41" fmla="*/ 289 h 301"/>
                  <a:gd name="T42" fmla="*/ 67 w 3330"/>
                  <a:gd name="T43" fmla="*/ 276 h 301"/>
                  <a:gd name="T44" fmla="*/ 45 w 3330"/>
                  <a:gd name="T45" fmla="*/ 257 h 301"/>
                  <a:gd name="T46" fmla="*/ 26 w 3330"/>
                  <a:gd name="T47" fmla="*/ 235 h 301"/>
                  <a:gd name="T48" fmla="*/ 13 w 3330"/>
                  <a:gd name="T49" fmla="*/ 209 h 301"/>
                  <a:gd name="T50" fmla="*/ 3 w 3330"/>
                  <a:gd name="T51" fmla="*/ 181 h 301"/>
                  <a:gd name="T52" fmla="*/ 0 w 3330"/>
                  <a:gd name="T53" fmla="*/ 151 h 301"/>
                  <a:gd name="T54" fmla="*/ 3 w 3330"/>
                  <a:gd name="T55" fmla="*/ 121 h 301"/>
                  <a:gd name="T56" fmla="*/ 13 w 3330"/>
                  <a:gd name="T57" fmla="*/ 93 h 301"/>
                  <a:gd name="T58" fmla="*/ 26 w 3330"/>
                  <a:gd name="T59" fmla="*/ 67 h 301"/>
                  <a:gd name="T60" fmla="*/ 45 w 3330"/>
                  <a:gd name="T61" fmla="*/ 44 h 301"/>
                  <a:gd name="T62" fmla="*/ 67 w 3330"/>
                  <a:gd name="T63" fmla="*/ 26 h 301"/>
                  <a:gd name="T64" fmla="*/ 93 w 3330"/>
                  <a:gd name="T65" fmla="*/ 11 h 301"/>
                  <a:gd name="T66" fmla="*/ 121 w 3330"/>
                  <a:gd name="T67" fmla="*/ 3 h 301"/>
                  <a:gd name="T68" fmla="*/ 152 w 3330"/>
                  <a:gd name="T69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30" h="301">
                    <a:moveTo>
                      <a:pt x="152" y="0"/>
                    </a:moveTo>
                    <a:lnTo>
                      <a:pt x="3179" y="0"/>
                    </a:lnTo>
                    <a:lnTo>
                      <a:pt x="3209" y="3"/>
                    </a:lnTo>
                    <a:lnTo>
                      <a:pt x="3237" y="11"/>
                    </a:lnTo>
                    <a:lnTo>
                      <a:pt x="3263" y="26"/>
                    </a:lnTo>
                    <a:lnTo>
                      <a:pt x="3285" y="44"/>
                    </a:lnTo>
                    <a:lnTo>
                      <a:pt x="3304" y="67"/>
                    </a:lnTo>
                    <a:lnTo>
                      <a:pt x="3318" y="93"/>
                    </a:lnTo>
                    <a:lnTo>
                      <a:pt x="3327" y="121"/>
                    </a:lnTo>
                    <a:lnTo>
                      <a:pt x="3330" y="151"/>
                    </a:lnTo>
                    <a:lnTo>
                      <a:pt x="3327" y="181"/>
                    </a:lnTo>
                    <a:lnTo>
                      <a:pt x="3318" y="209"/>
                    </a:lnTo>
                    <a:lnTo>
                      <a:pt x="3304" y="235"/>
                    </a:lnTo>
                    <a:lnTo>
                      <a:pt x="3285" y="257"/>
                    </a:lnTo>
                    <a:lnTo>
                      <a:pt x="3263" y="276"/>
                    </a:lnTo>
                    <a:lnTo>
                      <a:pt x="3237" y="289"/>
                    </a:lnTo>
                    <a:lnTo>
                      <a:pt x="3209" y="297"/>
                    </a:lnTo>
                    <a:lnTo>
                      <a:pt x="3179" y="301"/>
                    </a:lnTo>
                    <a:lnTo>
                      <a:pt x="152" y="301"/>
                    </a:lnTo>
                    <a:lnTo>
                      <a:pt x="121" y="297"/>
                    </a:lnTo>
                    <a:lnTo>
                      <a:pt x="93" y="289"/>
                    </a:lnTo>
                    <a:lnTo>
                      <a:pt x="67" y="276"/>
                    </a:lnTo>
                    <a:lnTo>
                      <a:pt x="45" y="257"/>
                    </a:lnTo>
                    <a:lnTo>
                      <a:pt x="26" y="235"/>
                    </a:lnTo>
                    <a:lnTo>
                      <a:pt x="13" y="209"/>
                    </a:lnTo>
                    <a:lnTo>
                      <a:pt x="3" y="181"/>
                    </a:lnTo>
                    <a:lnTo>
                      <a:pt x="0" y="151"/>
                    </a:lnTo>
                    <a:lnTo>
                      <a:pt x="3" y="121"/>
                    </a:lnTo>
                    <a:lnTo>
                      <a:pt x="13" y="93"/>
                    </a:lnTo>
                    <a:lnTo>
                      <a:pt x="26" y="67"/>
                    </a:lnTo>
                    <a:lnTo>
                      <a:pt x="45" y="44"/>
                    </a:lnTo>
                    <a:lnTo>
                      <a:pt x="67" y="26"/>
                    </a:lnTo>
                    <a:lnTo>
                      <a:pt x="93" y="11"/>
                    </a:lnTo>
                    <a:lnTo>
                      <a:pt x="121" y="3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119" name="Freeform 105"/>
              <p:cNvSpPr>
                <a:spLocks noEditPoints="1"/>
              </p:cNvSpPr>
              <p:nvPr/>
            </p:nvSpPr>
            <p:spPr bwMode="auto">
              <a:xfrm>
                <a:off x="7783513" y="4976813"/>
                <a:ext cx="425450" cy="261938"/>
              </a:xfrm>
              <a:custGeom>
                <a:avLst/>
                <a:gdLst>
                  <a:gd name="T0" fmla="*/ 2005 w 2952"/>
                  <a:gd name="T1" fmla="*/ 1503 h 1805"/>
                  <a:gd name="T2" fmla="*/ 2460 w 2952"/>
                  <a:gd name="T3" fmla="*/ 150 h 1805"/>
                  <a:gd name="T4" fmla="*/ 1249 w 2952"/>
                  <a:gd name="T5" fmla="*/ 150 h 1805"/>
                  <a:gd name="T6" fmla="*/ 1703 w 2952"/>
                  <a:gd name="T7" fmla="*/ 1503 h 1805"/>
                  <a:gd name="T8" fmla="*/ 1249 w 2952"/>
                  <a:gd name="T9" fmla="*/ 150 h 1805"/>
                  <a:gd name="T10" fmla="*/ 493 w 2952"/>
                  <a:gd name="T11" fmla="*/ 1503 h 1805"/>
                  <a:gd name="T12" fmla="*/ 946 w 2952"/>
                  <a:gd name="T13" fmla="*/ 150 h 1805"/>
                  <a:gd name="T14" fmla="*/ 152 w 2952"/>
                  <a:gd name="T15" fmla="*/ 0 h 1805"/>
                  <a:gd name="T16" fmla="*/ 2820 w 2952"/>
                  <a:gd name="T17" fmla="*/ 2 h 1805"/>
                  <a:gd name="T18" fmla="*/ 2853 w 2952"/>
                  <a:gd name="T19" fmla="*/ 22 h 1805"/>
                  <a:gd name="T20" fmla="*/ 2873 w 2952"/>
                  <a:gd name="T21" fmla="*/ 55 h 1805"/>
                  <a:gd name="T22" fmla="*/ 2873 w 2952"/>
                  <a:gd name="T23" fmla="*/ 95 h 1805"/>
                  <a:gd name="T24" fmla="*/ 2853 w 2952"/>
                  <a:gd name="T25" fmla="*/ 128 h 1805"/>
                  <a:gd name="T26" fmla="*/ 2820 w 2952"/>
                  <a:gd name="T27" fmla="*/ 148 h 1805"/>
                  <a:gd name="T28" fmla="*/ 2762 w 2952"/>
                  <a:gd name="T29" fmla="*/ 150 h 1805"/>
                  <a:gd name="T30" fmla="*/ 2800 w 2952"/>
                  <a:gd name="T31" fmla="*/ 1503 h 1805"/>
                  <a:gd name="T32" fmla="*/ 2859 w 2952"/>
                  <a:gd name="T33" fmla="*/ 1515 h 1805"/>
                  <a:gd name="T34" fmla="*/ 2907 w 2952"/>
                  <a:gd name="T35" fmla="*/ 1548 h 1805"/>
                  <a:gd name="T36" fmla="*/ 2939 w 2952"/>
                  <a:gd name="T37" fmla="*/ 1596 h 1805"/>
                  <a:gd name="T38" fmla="*/ 2952 w 2952"/>
                  <a:gd name="T39" fmla="*/ 1654 h 1805"/>
                  <a:gd name="T40" fmla="*/ 2939 w 2952"/>
                  <a:gd name="T41" fmla="*/ 1712 h 1805"/>
                  <a:gd name="T42" fmla="*/ 2907 w 2952"/>
                  <a:gd name="T43" fmla="*/ 1760 h 1805"/>
                  <a:gd name="T44" fmla="*/ 2859 w 2952"/>
                  <a:gd name="T45" fmla="*/ 1792 h 1805"/>
                  <a:gd name="T46" fmla="*/ 2800 w 2952"/>
                  <a:gd name="T47" fmla="*/ 1805 h 1805"/>
                  <a:gd name="T48" fmla="*/ 121 w 2952"/>
                  <a:gd name="T49" fmla="*/ 1801 h 1805"/>
                  <a:gd name="T50" fmla="*/ 67 w 2952"/>
                  <a:gd name="T51" fmla="*/ 1779 h 1805"/>
                  <a:gd name="T52" fmla="*/ 27 w 2952"/>
                  <a:gd name="T53" fmla="*/ 1738 h 1805"/>
                  <a:gd name="T54" fmla="*/ 4 w 2952"/>
                  <a:gd name="T55" fmla="*/ 1684 h 1805"/>
                  <a:gd name="T56" fmla="*/ 4 w 2952"/>
                  <a:gd name="T57" fmla="*/ 1624 h 1805"/>
                  <a:gd name="T58" fmla="*/ 27 w 2952"/>
                  <a:gd name="T59" fmla="*/ 1570 h 1805"/>
                  <a:gd name="T60" fmla="*/ 67 w 2952"/>
                  <a:gd name="T61" fmla="*/ 1529 h 1805"/>
                  <a:gd name="T62" fmla="*/ 121 w 2952"/>
                  <a:gd name="T63" fmla="*/ 1506 h 1805"/>
                  <a:gd name="T64" fmla="*/ 190 w 2952"/>
                  <a:gd name="T65" fmla="*/ 1503 h 1805"/>
                  <a:gd name="T66" fmla="*/ 152 w 2952"/>
                  <a:gd name="T67" fmla="*/ 150 h 1805"/>
                  <a:gd name="T68" fmla="*/ 114 w 2952"/>
                  <a:gd name="T69" fmla="*/ 140 h 1805"/>
                  <a:gd name="T70" fmla="*/ 86 w 2952"/>
                  <a:gd name="T71" fmla="*/ 113 h 1805"/>
                  <a:gd name="T72" fmla="*/ 76 w 2952"/>
                  <a:gd name="T73" fmla="*/ 75 h 1805"/>
                  <a:gd name="T74" fmla="*/ 86 w 2952"/>
                  <a:gd name="T75" fmla="*/ 38 h 1805"/>
                  <a:gd name="T76" fmla="*/ 114 w 2952"/>
                  <a:gd name="T77" fmla="*/ 11 h 1805"/>
                  <a:gd name="T78" fmla="*/ 152 w 2952"/>
                  <a:gd name="T79" fmla="*/ 0 h 1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52" h="1805">
                    <a:moveTo>
                      <a:pt x="2005" y="150"/>
                    </a:moveTo>
                    <a:lnTo>
                      <a:pt x="2005" y="1503"/>
                    </a:lnTo>
                    <a:lnTo>
                      <a:pt x="2460" y="1503"/>
                    </a:lnTo>
                    <a:lnTo>
                      <a:pt x="2460" y="150"/>
                    </a:lnTo>
                    <a:lnTo>
                      <a:pt x="2005" y="150"/>
                    </a:lnTo>
                    <a:close/>
                    <a:moveTo>
                      <a:pt x="1249" y="150"/>
                    </a:moveTo>
                    <a:lnTo>
                      <a:pt x="1249" y="1503"/>
                    </a:lnTo>
                    <a:lnTo>
                      <a:pt x="1703" y="1503"/>
                    </a:lnTo>
                    <a:lnTo>
                      <a:pt x="1703" y="150"/>
                    </a:lnTo>
                    <a:lnTo>
                      <a:pt x="1249" y="150"/>
                    </a:lnTo>
                    <a:close/>
                    <a:moveTo>
                      <a:pt x="493" y="150"/>
                    </a:moveTo>
                    <a:lnTo>
                      <a:pt x="493" y="1503"/>
                    </a:lnTo>
                    <a:lnTo>
                      <a:pt x="946" y="1503"/>
                    </a:lnTo>
                    <a:lnTo>
                      <a:pt x="946" y="150"/>
                    </a:lnTo>
                    <a:lnTo>
                      <a:pt x="493" y="150"/>
                    </a:lnTo>
                    <a:close/>
                    <a:moveTo>
                      <a:pt x="152" y="0"/>
                    </a:moveTo>
                    <a:lnTo>
                      <a:pt x="2800" y="0"/>
                    </a:lnTo>
                    <a:lnTo>
                      <a:pt x="2820" y="2"/>
                    </a:lnTo>
                    <a:lnTo>
                      <a:pt x="2839" y="11"/>
                    </a:lnTo>
                    <a:lnTo>
                      <a:pt x="2853" y="22"/>
                    </a:lnTo>
                    <a:lnTo>
                      <a:pt x="2866" y="38"/>
                    </a:lnTo>
                    <a:lnTo>
                      <a:pt x="2873" y="55"/>
                    </a:lnTo>
                    <a:lnTo>
                      <a:pt x="2875" y="75"/>
                    </a:lnTo>
                    <a:lnTo>
                      <a:pt x="2873" y="95"/>
                    </a:lnTo>
                    <a:lnTo>
                      <a:pt x="2866" y="113"/>
                    </a:lnTo>
                    <a:lnTo>
                      <a:pt x="2853" y="128"/>
                    </a:lnTo>
                    <a:lnTo>
                      <a:pt x="2839" y="140"/>
                    </a:lnTo>
                    <a:lnTo>
                      <a:pt x="2820" y="148"/>
                    </a:lnTo>
                    <a:lnTo>
                      <a:pt x="2800" y="150"/>
                    </a:lnTo>
                    <a:lnTo>
                      <a:pt x="2762" y="150"/>
                    </a:lnTo>
                    <a:lnTo>
                      <a:pt x="2762" y="1503"/>
                    </a:lnTo>
                    <a:lnTo>
                      <a:pt x="2800" y="1503"/>
                    </a:lnTo>
                    <a:lnTo>
                      <a:pt x="2830" y="1506"/>
                    </a:lnTo>
                    <a:lnTo>
                      <a:pt x="2859" y="1515"/>
                    </a:lnTo>
                    <a:lnTo>
                      <a:pt x="2885" y="1529"/>
                    </a:lnTo>
                    <a:lnTo>
                      <a:pt x="2907" y="1548"/>
                    </a:lnTo>
                    <a:lnTo>
                      <a:pt x="2926" y="1570"/>
                    </a:lnTo>
                    <a:lnTo>
                      <a:pt x="2939" y="1596"/>
                    </a:lnTo>
                    <a:lnTo>
                      <a:pt x="2949" y="1624"/>
                    </a:lnTo>
                    <a:lnTo>
                      <a:pt x="2952" y="1654"/>
                    </a:lnTo>
                    <a:lnTo>
                      <a:pt x="2949" y="1684"/>
                    </a:lnTo>
                    <a:lnTo>
                      <a:pt x="2939" y="1712"/>
                    </a:lnTo>
                    <a:lnTo>
                      <a:pt x="2926" y="1738"/>
                    </a:lnTo>
                    <a:lnTo>
                      <a:pt x="2907" y="1760"/>
                    </a:lnTo>
                    <a:lnTo>
                      <a:pt x="2885" y="1779"/>
                    </a:lnTo>
                    <a:lnTo>
                      <a:pt x="2859" y="1792"/>
                    </a:lnTo>
                    <a:lnTo>
                      <a:pt x="2830" y="1801"/>
                    </a:lnTo>
                    <a:lnTo>
                      <a:pt x="2800" y="1805"/>
                    </a:lnTo>
                    <a:lnTo>
                      <a:pt x="152" y="1805"/>
                    </a:lnTo>
                    <a:lnTo>
                      <a:pt x="121" y="1801"/>
                    </a:lnTo>
                    <a:lnTo>
                      <a:pt x="93" y="1792"/>
                    </a:lnTo>
                    <a:lnTo>
                      <a:pt x="67" y="1779"/>
                    </a:lnTo>
                    <a:lnTo>
                      <a:pt x="44" y="1760"/>
                    </a:lnTo>
                    <a:lnTo>
                      <a:pt x="27" y="1738"/>
                    </a:lnTo>
                    <a:lnTo>
                      <a:pt x="12" y="1712"/>
                    </a:lnTo>
                    <a:lnTo>
                      <a:pt x="4" y="1684"/>
                    </a:lnTo>
                    <a:lnTo>
                      <a:pt x="0" y="1654"/>
                    </a:lnTo>
                    <a:lnTo>
                      <a:pt x="4" y="1624"/>
                    </a:lnTo>
                    <a:lnTo>
                      <a:pt x="12" y="1596"/>
                    </a:lnTo>
                    <a:lnTo>
                      <a:pt x="27" y="1570"/>
                    </a:lnTo>
                    <a:lnTo>
                      <a:pt x="44" y="1548"/>
                    </a:lnTo>
                    <a:lnTo>
                      <a:pt x="67" y="1529"/>
                    </a:lnTo>
                    <a:lnTo>
                      <a:pt x="93" y="1515"/>
                    </a:lnTo>
                    <a:lnTo>
                      <a:pt x="121" y="1506"/>
                    </a:lnTo>
                    <a:lnTo>
                      <a:pt x="152" y="1503"/>
                    </a:lnTo>
                    <a:lnTo>
                      <a:pt x="190" y="1503"/>
                    </a:lnTo>
                    <a:lnTo>
                      <a:pt x="190" y="150"/>
                    </a:lnTo>
                    <a:lnTo>
                      <a:pt x="152" y="150"/>
                    </a:lnTo>
                    <a:lnTo>
                      <a:pt x="131" y="148"/>
                    </a:lnTo>
                    <a:lnTo>
                      <a:pt x="114" y="140"/>
                    </a:lnTo>
                    <a:lnTo>
                      <a:pt x="99" y="128"/>
                    </a:lnTo>
                    <a:lnTo>
                      <a:pt x="86" y="113"/>
                    </a:lnTo>
                    <a:lnTo>
                      <a:pt x="79" y="95"/>
                    </a:lnTo>
                    <a:lnTo>
                      <a:pt x="76" y="75"/>
                    </a:lnTo>
                    <a:lnTo>
                      <a:pt x="79" y="55"/>
                    </a:lnTo>
                    <a:lnTo>
                      <a:pt x="86" y="38"/>
                    </a:lnTo>
                    <a:lnTo>
                      <a:pt x="99" y="22"/>
                    </a:lnTo>
                    <a:lnTo>
                      <a:pt x="114" y="11"/>
                    </a:lnTo>
                    <a:lnTo>
                      <a:pt x="131" y="2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7756525" y="4816476"/>
                <a:ext cx="481013" cy="141288"/>
              </a:xfrm>
              <a:custGeom>
                <a:avLst/>
                <a:gdLst>
                  <a:gd name="T0" fmla="*/ 1678 w 3331"/>
                  <a:gd name="T1" fmla="*/ 0 h 977"/>
                  <a:gd name="T2" fmla="*/ 1702 w 3331"/>
                  <a:gd name="T3" fmla="*/ 5 h 977"/>
                  <a:gd name="T4" fmla="*/ 1727 w 3331"/>
                  <a:gd name="T5" fmla="*/ 13 h 977"/>
                  <a:gd name="T6" fmla="*/ 3229 w 3331"/>
                  <a:gd name="T7" fmla="*/ 684 h 977"/>
                  <a:gd name="T8" fmla="*/ 3253 w 3331"/>
                  <a:gd name="T9" fmla="*/ 695 h 977"/>
                  <a:gd name="T10" fmla="*/ 3275 w 3331"/>
                  <a:gd name="T11" fmla="*/ 710 h 977"/>
                  <a:gd name="T12" fmla="*/ 3295 w 3331"/>
                  <a:gd name="T13" fmla="*/ 727 h 977"/>
                  <a:gd name="T14" fmla="*/ 3309 w 3331"/>
                  <a:gd name="T15" fmla="*/ 749 h 977"/>
                  <a:gd name="T16" fmla="*/ 3322 w 3331"/>
                  <a:gd name="T17" fmla="*/ 773 h 977"/>
                  <a:gd name="T18" fmla="*/ 3329 w 3331"/>
                  <a:gd name="T19" fmla="*/ 799 h 977"/>
                  <a:gd name="T20" fmla="*/ 3331 w 3331"/>
                  <a:gd name="T21" fmla="*/ 826 h 977"/>
                  <a:gd name="T22" fmla="*/ 3328 w 3331"/>
                  <a:gd name="T23" fmla="*/ 856 h 977"/>
                  <a:gd name="T24" fmla="*/ 3320 w 3331"/>
                  <a:gd name="T25" fmla="*/ 885 h 977"/>
                  <a:gd name="T26" fmla="*/ 3305 w 3331"/>
                  <a:gd name="T27" fmla="*/ 910 h 977"/>
                  <a:gd name="T28" fmla="*/ 3287 w 3331"/>
                  <a:gd name="T29" fmla="*/ 933 h 977"/>
                  <a:gd name="T30" fmla="*/ 3264 w 3331"/>
                  <a:gd name="T31" fmla="*/ 951 h 977"/>
                  <a:gd name="T32" fmla="*/ 3239 w 3331"/>
                  <a:gd name="T33" fmla="*/ 966 h 977"/>
                  <a:gd name="T34" fmla="*/ 3210 w 3331"/>
                  <a:gd name="T35" fmla="*/ 974 h 977"/>
                  <a:gd name="T36" fmla="*/ 3180 w 3331"/>
                  <a:gd name="T37" fmla="*/ 977 h 977"/>
                  <a:gd name="T38" fmla="*/ 152 w 3331"/>
                  <a:gd name="T39" fmla="*/ 977 h 977"/>
                  <a:gd name="T40" fmla="*/ 121 w 3331"/>
                  <a:gd name="T41" fmla="*/ 974 h 977"/>
                  <a:gd name="T42" fmla="*/ 93 w 3331"/>
                  <a:gd name="T43" fmla="*/ 966 h 977"/>
                  <a:gd name="T44" fmla="*/ 68 w 3331"/>
                  <a:gd name="T45" fmla="*/ 952 h 977"/>
                  <a:gd name="T46" fmla="*/ 46 w 3331"/>
                  <a:gd name="T47" fmla="*/ 934 h 977"/>
                  <a:gd name="T48" fmla="*/ 27 w 3331"/>
                  <a:gd name="T49" fmla="*/ 911 h 977"/>
                  <a:gd name="T50" fmla="*/ 13 w 3331"/>
                  <a:gd name="T51" fmla="*/ 887 h 977"/>
                  <a:gd name="T52" fmla="*/ 4 w 3331"/>
                  <a:gd name="T53" fmla="*/ 858 h 977"/>
                  <a:gd name="T54" fmla="*/ 0 w 3331"/>
                  <a:gd name="T55" fmla="*/ 832 h 977"/>
                  <a:gd name="T56" fmla="*/ 2 w 3331"/>
                  <a:gd name="T57" fmla="*/ 806 h 977"/>
                  <a:gd name="T58" fmla="*/ 7 w 3331"/>
                  <a:gd name="T59" fmla="*/ 781 h 977"/>
                  <a:gd name="T60" fmla="*/ 17 w 3331"/>
                  <a:gd name="T61" fmla="*/ 759 h 977"/>
                  <a:gd name="T62" fmla="*/ 29 w 3331"/>
                  <a:gd name="T63" fmla="*/ 738 h 977"/>
                  <a:gd name="T64" fmla="*/ 47 w 3331"/>
                  <a:gd name="T65" fmla="*/ 718 h 977"/>
                  <a:gd name="T66" fmla="*/ 67 w 3331"/>
                  <a:gd name="T67" fmla="*/ 702 h 977"/>
                  <a:gd name="T68" fmla="*/ 90 w 3331"/>
                  <a:gd name="T69" fmla="*/ 689 h 977"/>
                  <a:gd name="T70" fmla="*/ 1603 w 3331"/>
                  <a:gd name="T71" fmla="*/ 13 h 977"/>
                  <a:gd name="T72" fmla="*/ 1627 w 3331"/>
                  <a:gd name="T73" fmla="*/ 5 h 977"/>
                  <a:gd name="T74" fmla="*/ 1652 w 3331"/>
                  <a:gd name="T75" fmla="*/ 0 h 977"/>
                  <a:gd name="T76" fmla="*/ 1678 w 3331"/>
                  <a:gd name="T77" fmla="*/ 0 h 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331" h="977">
                    <a:moveTo>
                      <a:pt x="1678" y="0"/>
                    </a:moveTo>
                    <a:lnTo>
                      <a:pt x="1702" y="5"/>
                    </a:lnTo>
                    <a:lnTo>
                      <a:pt x="1727" y="13"/>
                    </a:lnTo>
                    <a:lnTo>
                      <a:pt x="3229" y="684"/>
                    </a:lnTo>
                    <a:lnTo>
                      <a:pt x="3253" y="695"/>
                    </a:lnTo>
                    <a:lnTo>
                      <a:pt x="3275" y="710"/>
                    </a:lnTo>
                    <a:lnTo>
                      <a:pt x="3295" y="727"/>
                    </a:lnTo>
                    <a:lnTo>
                      <a:pt x="3309" y="749"/>
                    </a:lnTo>
                    <a:lnTo>
                      <a:pt x="3322" y="773"/>
                    </a:lnTo>
                    <a:lnTo>
                      <a:pt x="3329" y="799"/>
                    </a:lnTo>
                    <a:lnTo>
                      <a:pt x="3331" y="826"/>
                    </a:lnTo>
                    <a:lnTo>
                      <a:pt x="3328" y="856"/>
                    </a:lnTo>
                    <a:lnTo>
                      <a:pt x="3320" y="885"/>
                    </a:lnTo>
                    <a:lnTo>
                      <a:pt x="3305" y="910"/>
                    </a:lnTo>
                    <a:lnTo>
                      <a:pt x="3287" y="933"/>
                    </a:lnTo>
                    <a:lnTo>
                      <a:pt x="3264" y="951"/>
                    </a:lnTo>
                    <a:lnTo>
                      <a:pt x="3239" y="966"/>
                    </a:lnTo>
                    <a:lnTo>
                      <a:pt x="3210" y="974"/>
                    </a:lnTo>
                    <a:lnTo>
                      <a:pt x="3180" y="977"/>
                    </a:lnTo>
                    <a:lnTo>
                      <a:pt x="152" y="977"/>
                    </a:lnTo>
                    <a:lnTo>
                      <a:pt x="121" y="974"/>
                    </a:lnTo>
                    <a:lnTo>
                      <a:pt x="93" y="966"/>
                    </a:lnTo>
                    <a:lnTo>
                      <a:pt x="68" y="952"/>
                    </a:lnTo>
                    <a:lnTo>
                      <a:pt x="46" y="934"/>
                    </a:lnTo>
                    <a:lnTo>
                      <a:pt x="27" y="911"/>
                    </a:lnTo>
                    <a:lnTo>
                      <a:pt x="13" y="887"/>
                    </a:lnTo>
                    <a:lnTo>
                      <a:pt x="4" y="858"/>
                    </a:lnTo>
                    <a:lnTo>
                      <a:pt x="0" y="832"/>
                    </a:lnTo>
                    <a:lnTo>
                      <a:pt x="2" y="806"/>
                    </a:lnTo>
                    <a:lnTo>
                      <a:pt x="7" y="781"/>
                    </a:lnTo>
                    <a:lnTo>
                      <a:pt x="17" y="759"/>
                    </a:lnTo>
                    <a:lnTo>
                      <a:pt x="29" y="738"/>
                    </a:lnTo>
                    <a:lnTo>
                      <a:pt x="47" y="718"/>
                    </a:lnTo>
                    <a:lnTo>
                      <a:pt x="67" y="702"/>
                    </a:lnTo>
                    <a:lnTo>
                      <a:pt x="90" y="689"/>
                    </a:lnTo>
                    <a:lnTo>
                      <a:pt x="1603" y="13"/>
                    </a:lnTo>
                    <a:lnTo>
                      <a:pt x="1627" y="5"/>
                    </a:lnTo>
                    <a:lnTo>
                      <a:pt x="1652" y="0"/>
                    </a:lnTo>
                    <a:lnTo>
                      <a:pt x="16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itchFamily="2" charset="-52"/>
                </a:endParaRPr>
              </a:p>
            </p:txBody>
          </p:sp>
        </p:grpSp>
        <p:sp>
          <p:nvSpPr>
            <p:cNvPr id="87" name="Прямоугольник 86"/>
            <p:cNvSpPr/>
            <p:nvPr/>
          </p:nvSpPr>
          <p:spPr>
            <a:xfrm>
              <a:off x="5751444" y="4168810"/>
              <a:ext cx="45717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CAF2"/>
                  </a:solidFill>
                  <a:latin typeface="Montserrat" pitchFamily="2" charset="-52"/>
                </a:rPr>
                <a:t>x</a:t>
              </a:r>
              <a:r>
                <a:rPr lang="ru-RU" sz="1200" dirty="0">
                  <a:solidFill>
                    <a:srgbClr val="00CAF2"/>
                  </a:solidFill>
                  <a:latin typeface="Montserrat" pitchFamily="2" charset="-52"/>
                </a:rPr>
                <a:t>2</a:t>
              </a:r>
              <a:r>
                <a:rPr lang="en-US" sz="1200" dirty="0">
                  <a:solidFill>
                    <a:srgbClr val="00CAF2"/>
                  </a:solidFill>
                  <a:latin typeface="Montserrat" pitchFamily="2" charset="-52"/>
                </a:rPr>
                <a:t>0</a:t>
              </a:r>
              <a:endParaRPr lang="ru-RU" sz="1200" dirty="0">
                <a:solidFill>
                  <a:srgbClr val="00CAF2"/>
                </a:solidFill>
                <a:latin typeface="Montserrat" pitchFamily="2" charset="-52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58779" y="304478"/>
            <a:ext cx="6543929" cy="597043"/>
            <a:chOff x="358779" y="304478"/>
            <a:chExt cx="6543929" cy="597043"/>
          </a:xfrm>
        </p:grpSpPr>
        <p:sp>
          <p:nvSpPr>
            <p:cNvPr id="83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597043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446425" y="390525"/>
              <a:ext cx="63763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en-US" sz="2000" dirty="0">
                  <a:solidFill>
                    <a:schemeClr val="bg1"/>
                  </a:solidFill>
                  <a:latin typeface="Montserrat" pitchFamily="2" charset="-52"/>
                </a:rPr>
                <a:t>Business Studio </a:t>
              </a: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сегодня</a:t>
              </a:r>
            </a:p>
          </p:txBody>
        </p:sp>
      </p:grp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84281" y="1104765"/>
            <a:ext cx="663743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Лидер российского рынка систем бизнес-моделирования</a:t>
            </a:r>
          </a:p>
        </p:txBody>
      </p:sp>
      <p:sp>
        <p:nvSpPr>
          <p:cNvPr id="85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745518" y="3423153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86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922674" y="3084079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88" name="Round Same Side Corner Rectangle 8">
            <a:extLst>
              <a:ext uri="{FF2B5EF4-FFF2-40B4-BE49-F238E27FC236}">
                <a16:creationId xmlns:a16="http://schemas.microsoft.com/office/drawing/2014/main" id="{3ED6A5D1-0758-48E6-AF67-A2A11A278413}"/>
              </a:ext>
            </a:extLst>
          </p:cNvPr>
          <p:cNvSpPr/>
          <p:nvPr/>
        </p:nvSpPr>
        <p:spPr>
          <a:xfrm flipH="1">
            <a:off x="7931755" y="3431230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89" name="Round Same Side Corner Rectangle 8">
            <a:extLst>
              <a:ext uri="{FF2B5EF4-FFF2-40B4-BE49-F238E27FC236}">
                <a16:creationId xmlns:a16="http://schemas.microsoft.com/office/drawing/2014/main" id="{08AD8E19-E9BD-4444-962C-6182FB2B4045}"/>
              </a:ext>
            </a:extLst>
          </p:cNvPr>
          <p:cNvSpPr/>
          <p:nvPr/>
        </p:nvSpPr>
        <p:spPr>
          <a:xfrm flipH="1">
            <a:off x="8128458" y="3090517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sp>
        <p:nvSpPr>
          <p:cNvPr id="90" name="Round Same Side Corner Rectangle 8">
            <a:extLst>
              <a:ext uri="{FF2B5EF4-FFF2-40B4-BE49-F238E27FC236}">
                <a16:creationId xmlns:a16="http://schemas.microsoft.com/office/drawing/2014/main" id="{DF9121AF-A632-46AB-9497-9B250C27E58E}"/>
              </a:ext>
            </a:extLst>
          </p:cNvPr>
          <p:cNvSpPr/>
          <p:nvPr/>
        </p:nvSpPr>
        <p:spPr>
          <a:xfrm flipH="1">
            <a:off x="8137539" y="3437668"/>
            <a:ext cx="96959" cy="25536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rgbClr val="00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Montserrat" pitchFamily="2" charset="-52"/>
            </a:endParaRPr>
          </a:p>
        </p:txBody>
      </p:sp>
      <p:pic>
        <p:nvPicPr>
          <p:cNvPr id="92" name="Рисунок 91">
            <a:hlinkClick r:id="rId7"/>
            <a:extLst>
              <a:ext uri="{FF2B5EF4-FFF2-40B4-BE49-F238E27FC236}">
                <a16:creationId xmlns:a16="http://schemas.microsoft.com/office/drawing/2014/main" id="{5F9D9158-5DD5-4C88-88C7-120A37ED15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804" y="1204293"/>
            <a:ext cx="2136681" cy="2923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3116264" y="1291590"/>
            <a:ext cx="2884356" cy="3635374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46532" y="3674403"/>
            <a:ext cx="3318798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8F8F8"/>
              </a:buClr>
              <a:buSzPts val="1800"/>
            </a:pPr>
            <a:endParaRPr lang="ru-RU" sz="1100" dirty="0">
              <a:latin typeface="Montserrat" panose="020B0604020202020204" charset="-52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13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деятельности.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Нотация </a:t>
              </a:r>
              <a:r>
                <a:rPr lang="en-US" sz="2000" dirty="0">
                  <a:solidFill>
                    <a:schemeClr val="bg1"/>
                  </a:solidFill>
                  <a:latin typeface="Montserrat" pitchFamily="2" charset="-52"/>
                </a:rPr>
                <a:t>EPC</a:t>
              </a:r>
              <a:endParaRPr lang="ru-RU" sz="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69E5E66-0181-4572-AEA6-72C48F519F8F}"/>
              </a:ext>
            </a:extLst>
          </p:cNvPr>
          <p:cNvGrpSpPr/>
          <p:nvPr/>
        </p:nvGrpSpPr>
        <p:grpSpPr>
          <a:xfrm>
            <a:off x="3297576" y="1458594"/>
            <a:ext cx="2544424" cy="3284857"/>
            <a:chOff x="3297576" y="1458594"/>
            <a:chExt cx="2544424" cy="3284857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0242600-AFC4-4D57-ADCE-6D904CEF3421}"/>
                </a:ext>
              </a:extLst>
            </p:cNvPr>
            <p:cNvSpPr/>
            <p:nvPr/>
          </p:nvSpPr>
          <p:spPr>
            <a:xfrm>
              <a:off x="3297576" y="1458594"/>
              <a:ext cx="2544424" cy="3284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CF2ECBB-01F6-4C1C-9CC0-31CD8F000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16772" y="1491891"/>
              <a:ext cx="1974616" cy="3207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3376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46532" y="3674403"/>
            <a:ext cx="3318798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8F8F8"/>
              </a:buClr>
              <a:buSzPts val="1800"/>
            </a:pPr>
            <a:endParaRPr lang="ru-RU" sz="1100" dirty="0">
              <a:latin typeface="Montserrat" panose="020B0604020202020204" charset="-52"/>
            </a:endParaRPr>
          </a:p>
        </p:txBody>
      </p:sp>
      <p:sp>
        <p:nvSpPr>
          <p:cNvPr id="19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1982230" y="1276353"/>
            <a:ext cx="5156754" cy="3635374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12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деятельности.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Нотация </a:t>
              </a:r>
              <a:r>
                <a:rPr lang="en-US" sz="2000" dirty="0">
                  <a:solidFill>
                    <a:schemeClr val="bg1"/>
                  </a:solidFill>
                  <a:latin typeface="Montserrat" pitchFamily="2" charset="-52"/>
                </a:rPr>
                <a:t>FAD</a:t>
              </a:r>
              <a:endParaRPr lang="ru-RU" sz="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452CE82-1392-4A0C-8558-80F012E0BDF6}"/>
              </a:ext>
            </a:extLst>
          </p:cNvPr>
          <p:cNvGrpSpPr/>
          <p:nvPr/>
        </p:nvGrpSpPr>
        <p:grpSpPr>
          <a:xfrm>
            <a:off x="2254250" y="1543050"/>
            <a:ext cx="4648458" cy="3200401"/>
            <a:chOff x="2254250" y="1543050"/>
            <a:chExt cx="4648458" cy="3200401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39CB701-A994-4EBE-A813-7B5EA6E02A6B}"/>
                </a:ext>
              </a:extLst>
            </p:cNvPr>
            <p:cNvSpPr/>
            <p:nvPr/>
          </p:nvSpPr>
          <p:spPr>
            <a:xfrm>
              <a:off x="2254250" y="1543050"/>
              <a:ext cx="4648458" cy="3200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BDC51A2-DC12-4A1F-B613-54F7DC9E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40640" y="1826262"/>
              <a:ext cx="4343700" cy="2535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370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46532" y="3674403"/>
            <a:ext cx="3318798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8F8F8"/>
              </a:buClr>
              <a:buSzPts val="1800"/>
            </a:pPr>
            <a:endParaRPr lang="ru-RU" sz="1100" dirty="0">
              <a:latin typeface="Montserrat" panose="020B0604020202020204" charset="-52"/>
            </a:endParaRPr>
          </a:p>
        </p:txBody>
      </p:sp>
      <p:sp>
        <p:nvSpPr>
          <p:cNvPr id="19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1994059" y="1276353"/>
            <a:ext cx="5156754" cy="3635374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9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деятельности.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Нотация </a:t>
              </a:r>
              <a:r>
                <a:rPr lang="en-US" sz="2000" dirty="0">
                  <a:solidFill>
                    <a:schemeClr val="bg1"/>
                  </a:solidFill>
                  <a:latin typeface="Montserrat" pitchFamily="2" charset="-52"/>
                </a:rPr>
                <a:t>IDEF0</a:t>
              </a:r>
              <a:endParaRPr lang="ru-RU" sz="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B3597C-C776-4853-ADBA-7A70A4191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495" y="1484161"/>
            <a:ext cx="4653009" cy="32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5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3251200" y="1291590"/>
            <a:ext cx="2622550" cy="3635374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6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деятельности.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Нотация </a:t>
              </a:r>
              <a:r>
                <a:rPr lang="en-US" sz="2000" dirty="0">
                  <a:solidFill>
                    <a:schemeClr val="bg1"/>
                  </a:solidFill>
                  <a:latin typeface="Montserrat" pitchFamily="2" charset="-52"/>
                </a:rPr>
                <a:t>Basic Flowchart</a:t>
              </a:r>
              <a:endParaRPr lang="ru-RU" sz="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C11A2F-A3A8-4356-8DC6-E616D99C2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826" y="1443847"/>
            <a:ext cx="2171998" cy="33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66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46532" y="3674403"/>
            <a:ext cx="3318798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8F8F8"/>
              </a:buClr>
              <a:buSzPts val="1800"/>
            </a:pPr>
            <a:endParaRPr lang="ru-RU" sz="1100" dirty="0">
              <a:latin typeface="Montserrat" panose="020B0604020202020204" charset="-52"/>
            </a:endParaRPr>
          </a:p>
        </p:txBody>
      </p:sp>
      <p:sp>
        <p:nvSpPr>
          <p:cNvPr id="9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3009900" y="1291590"/>
            <a:ext cx="3048000" cy="3426460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8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деятельности.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Нотация </a:t>
              </a:r>
              <a:r>
                <a:rPr lang="en-US" sz="2000" dirty="0">
                  <a:solidFill>
                    <a:schemeClr val="bg1"/>
                  </a:solidFill>
                  <a:latin typeface="Montserrat" pitchFamily="2" charset="-52"/>
                </a:rPr>
                <a:t>Cross-functional Flowchart</a:t>
              </a:r>
              <a:endParaRPr lang="ru-RU" sz="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69D9F2-B5CF-4F33-9847-C67A57AE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911" y="1530350"/>
            <a:ext cx="2658078" cy="297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55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58779" y="304478"/>
            <a:ext cx="6543929" cy="597043"/>
            <a:chOff x="358779" y="304478"/>
            <a:chExt cx="6543929" cy="597043"/>
          </a:xfrm>
        </p:grpSpPr>
        <p:sp>
          <p:nvSpPr>
            <p:cNvPr id="9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597043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46425" y="390525"/>
              <a:ext cx="63763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деятельности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32414" y="1338378"/>
            <a:ext cx="3594508" cy="2759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Montserrat regular" pitchFamily="2" charset="-52"/>
              </a:rPr>
              <a:t>Окно свойств процесса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r>
              <a:rPr lang="ru-RU" sz="1100" dirty="0">
                <a:solidFill>
                  <a:schemeClr val="bg1"/>
                </a:solidFill>
                <a:latin typeface="Montserrat regular" pitchFamily="2" charset="-52"/>
              </a:rPr>
              <a:t>В соответствии с процессным</a:t>
            </a:r>
            <a:br>
              <a:rPr lang="ru-RU" sz="1100" dirty="0">
                <a:solidFill>
                  <a:schemeClr val="bg1"/>
                </a:solidFill>
                <a:latin typeface="Montserrat regular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regular" pitchFamily="2" charset="-52"/>
              </a:rPr>
              <a:t>подходом для бизнес-процесса</a:t>
            </a:r>
            <a:br>
              <a:rPr lang="ru-RU" sz="1100" dirty="0">
                <a:solidFill>
                  <a:schemeClr val="bg1"/>
                </a:solidFill>
                <a:latin typeface="Montserrat regular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regular" pitchFamily="2" charset="-52"/>
              </a:rPr>
              <a:t>заполняются параметры:</a:t>
            </a:r>
            <a:endParaRPr lang="ru-RU" sz="1600" dirty="0">
              <a:solidFill>
                <a:schemeClr val="bg1"/>
              </a:solidFill>
              <a:latin typeface="Montserrat regular" pitchFamily="2" charset="-52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Результат;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Требования к срокам;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Владелец бизнес-процесса</a:t>
            </a:r>
            <a:b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или исполнители.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Также для процесса могут быть заданы</a:t>
            </a:r>
            <a:b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показатели его результативности</a:t>
            </a:r>
            <a:b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и эффективности (</a:t>
            </a:r>
            <a:r>
              <a:rPr lang="en-US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KPI</a:t>
            </a: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).</a:t>
            </a:r>
            <a:endParaRPr lang="ru-RU" sz="1100" dirty="0">
              <a:latin typeface="Montserrat Light" panose="020B0604020202020204" charset="-5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endParaRPr lang="ru-RU" sz="1100" dirty="0">
              <a:solidFill>
                <a:srgbClr val="F8F8F8"/>
              </a:solidFill>
              <a:latin typeface="Montserrat Light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17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03F14F-8A9D-4E3A-B02E-A46B22072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115" y="1718157"/>
            <a:ext cx="3211921" cy="24268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C971B8-B1EC-4528-AB1B-B05FEC751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963" y="2155539"/>
            <a:ext cx="3382361" cy="255457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54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99BBF9-2D98-48C6-9035-4EA7A9966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324" y="1697410"/>
            <a:ext cx="3169453" cy="267910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58779" y="304478"/>
            <a:ext cx="6543929" cy="597043"/>
            <a:chOff x="358779" y="304478"/>
            <a:chExt cx="6543929" cy="597043"/>
          </a:xfrm>
        </p:grpSpPr>
        <p:sp>
          <p:nvSpPr>
            <p:cNvPr id="8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597043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46425" y="390525"/>
              <a:ext cx="63763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деятельности</a:t>
              </a: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15636" y="1455823"/>
            <a:ext cx="3594508" cy="279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600" dirty="0">
                <a:solidFill>
                  <a:schemeClr val="bg1"/>
                </a:solidFill>
                <a:latin typeface="Montserrat regular" panose="020B0604020202020204" charset="-52"/>
              </a:rPr>
              <a:t>Справочник</a:t>
            </a:r>
          </a:p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600" dirty="0">
                <a:solidFill>
                  <a:schemeClr val="bg1"/>
                </a:solidFill>
                <a:latin typeface="Montserrat regular" panose="020B0604020202020204" charset="-52"/>
              </a:rPr>
              <a:t>«Функциональные объекты»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Справочник «Функциональные объекты» служит для хранения информации </a:t>
            </a:r>
            <a:br>
              <a:rPr lang="en-US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о физических и информационных объектах, </a:t>
            </a:r>
            <a:b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с которыми работает организация.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Объекты ассоциируются со стрелками </a:t>
            </a:r>
            <a:br>
              <a:rPr lang="en-US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на диаграммах IDEF0, </a:t>
            </a:r>
            <a:r>
              <a:rPr lang="ru-RU" sz="1100" dirty="0" err="1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Basic</a:t>
            </a: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 </a:t>
            </a:r>
            <a:r>
              <a:rPr lang="ru-RU" sz="1100" dirty="0" err="1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Flowchart</a:t>
            </a: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 или </a:t>
            </a:r>
            <a:b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</a:br>
            <a:r>
              <a:rPr lang="ru-RU" sz="1100" dirty="0" err="1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Cross-functional</a:t>
            </a: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 </a:t>
            </a:r>
            <a:r>
              <a:rPr lang="ru-RU" sz="1100" dirty="0" err="1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Flowchart</a:t>
            </a: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 или размещаются как самостоятельные элементы </a:t>
            </a:r>
            <a:br>
              <a:rPr lang="en-US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на диаграммах BPMN и EPC.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Для функциональных объектов справочника «Документы» можно определить атрибуты, приложить файл с шаблоном документа.</a:t>
            </a:r>
          </a:p>
        </p:txBody>
      </p:sp>
      <p:pic>
        <p:nvPicPr>
          <p:cNvPr id="9" name="Google Shape;35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0631" y="1825461"/>
            <a:ext cx="1463830" cy="284211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131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2052194" y="2284413"/>
            <a:ext cx="5039612" cy="2585087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Google Shape;36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8504" y="2520014"/>
            <a:ext cx="4626992" cy="21759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Группа 6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8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организационной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структуры</a:t>
              </a: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4" y="1313180"/>
            <a:ext cx="5962376" cy="1249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Montserrat regular" panose="020B0604020202020204" charset="-52"/>
              </a:rPr>
              <a:t>Возможности: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Формирование иерархии подразделений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и должностей в справочнике «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Оргединицы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»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или с помощью организационной диаграммы.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bg1"/>
              </a:solidFill>
              <a:latin typeface="Montserrat regular" panose="020B0604020202020204" charset="-52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610863" y="1673179"/>
            <a:ext cx="5962376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Поддержка 5 типов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оргединиц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: Подразделение,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Должность, Внешняя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оргединица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, Роль,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Группа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оргединиц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2968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11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ИТ-архитектуры.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Язык </a:t>
              </a:r>
              <a:r>
                <a:rPr lang="en-US" sz="2000" dirty="0" err="1">
                  <a:solidFill>
                    <a:schemeClr val="bg1"/>
                  </a:solidFill>
                  <a:latin typeface="Montserrat" pitchFamily="2" charset="-52"/>
                </a:rPr>
                <a:t>ArchiMate</a:t>
              </a:r>
              <a:endParaRPr lang="ru-RU" sz="2000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32414" y="1338378"/>
            <a:ext cx="3594508" cy="239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Язык </a:t>
            </a:r>
            <a:r>
              <a:rPr lang="ru-RU" sz="1300" dirty="0" err="1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ArchiMate</a:t>
            </a:r>
            <a: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 поддерживает методологию TOGAF </a:t>
            </a:r>
            <a:endParaRPr lang="en-US" sz="1300" dirty="0">
              <a:solidFill>
                <a:srgbClr val="F8F8F8"/>
              </a:solidFill>
              <a:latin typeface="Montserrat Light" panose="020B0604020202020204" charset="-52"/>
              <a:ea typeface="Open Sans"/>
              <a:cs typeface="Open Sans"/>
              <a:sym typeface="Open Sans"/>
            </a:endParaRPr>
          </a:p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и предназначен </a:t>
            </a:r>
            <a:endParaRPr lang="en-US" sz="1300" dirty="0">
              <a:solidFill>
                <a:srgbClr val="F8F8F8"/>
              </a:solidFill>
              <a:latin typeface="Montserrat Light" panose="020B0604020202020204" charset="-52"/>
              <a:ea typeface="Open Sans"/>
              <a:cs typeface="Open Sans"/>
              <a:sym typeface="Open Sans"/>
            </a:endParaRPr>
          </a:p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для моделирования </a:t>
            </a:r>
            <a:endParaRPr lang="en-US" sz="1300" dirty="0">
              <a:solidFill>
                <a:srgbClr val="F8F8F8"/>
              </a:solidFill>
              <a:latin typeface="Montserrat Light" panose="020B0604020202020204" charset="-52"/>
              <a:ea typeface="Open Sans"/>
              <a:cs typeface="Open Sans"/>
              <a:sym typeface="Open Sans"/>
            </a:endParaRPr>
          </a:p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корпоративной архитектуры.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Описание языка на сайте </a:t>
            </a:r>
            <a:br>
              <a:rPr lang="en-US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ассоциации </a:t>
            </a:r>
            <a:r>
              <a:rPr lang="ru-RU" sz="1100" dirty="0" err="1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The</a:t>
            </a: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 </a:t>
            </a:r>
            <a:r>
              <a:rPr lang="ru-RU" sz="1100" dirty="0" err="1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Open</a:t>
            </a: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 </a:t>
            </a:r>
            <a:r>
              <a:rPr lang="ru-RU" sz="1100" dirty="0" err="1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Group</a:t>
            </a: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:</a:t>
            </a:r>
            <a:br>
              <a:rPr lang="en-US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</a:br>
            <a:r>
              <a:rPr lang="en-US" sz="1100" u="sng" dirty="0">
                <a:latin typeface="Montserrat Light" panose="020B0604020202020204" charset="-52"/>
                <a:ea typeface="Open Sans"/>
                <a:cs typeface="Open Sans"/>
                <a:sym typeface="Open Sans"/>
                <a:hlinkClick r:id="rId3"/>
              </a:rPr>
              <a:t>https://pubs.opengroup.org/architecture</a:t>
            </a:r>
            <a:br>
              <a:rPr lang="ru-RU" sz="1100" u="sng" dirty="0">
                <a:latin typeface="Montserrat Light" panose="020B0604020202020204" charset="-52"/>
                <a:ea typeface="Open Sans"/>
                <a:cs typeface="Open Sans"/>
                <a:sym typeface="Open Sans"/>
                <a:hlinkClick r:id="rId3"/>
              </a:rPr>
            </a:br>
            <a:r>
              <a:rPr lang="en-US" sz="1100" u="sng" dirty="0">
                <a:latin typeface="Montserrat Light" panose="020B0604020202020204" charset="-52"/>
                <a:ea typeface="Open Sans"/>
                <a:cs typeface="Open Sans"/>
                <a:sym typeface="Open Sans"/>
                <a:hlinkClick r:id="rId3"/>
              </a:rPr>
              <a:t>/archimate32-doc.singlepage</a:t>
            </a:r>
            <a:r>
              <a:rPr lang="ru-RU" sz="1100" u="sng" dirty="0">
                <a:latin typeface="Montserrat Light" panose="020B0604020202020204" charset="-52"/>
                <a:ea typeface="Open Sans"/>
                <a:cs typeface="Open Sans"/>
                <a:sym typeface="Open Sans"/>
                <a:hlinkClick r:id="rId3"/>
              </a:rPr>
              <a:t>/</a:t>
            </a:r>
            <a:endParaRPr lang="ru-RU" sz="1100" dirty="0">
              <a:solidFill>
                <a:schemeClr val="bg1"/>
              </a:solidFill>
              <a:latin typeface="Montserrat Light" panose="020B0604020202020204" charset="-5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endParaRPr lang="ru-RU" sz="1100" dirty="0">
              <a:latin typeface="Montserrat regular" panose="00000500000000000000" pitchFamily="2" charset="-5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endParaRPr lang="ru-RU" sz="1100" dirty="0">
              <a:solidFill>
                <a:srgbClr val="F8F8F8"/>
              </a:solidFill>
              <a:latin typeface="Montserrat Light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18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Google Shape;37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1463" y="1601008"/>
            <a:ext cx="2909214" cy="209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7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3821" y="3043903"/>
            <a:ext cx="3007388" cy="158324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49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9">
            <a:extLst>
              <a:ext uri="{FF2B5EF4-FFF2-40B4-BE49-F238E27FC236}">
                <a16:creationId xmlns:a16="http://schemas.microsoft.com/office/drawing/2014/main" id="{44BA6011-3516-47E7-906B-7AEF8EAFC02E}"/>
              </a:ext>
            </a:extLst>
          </p:cNvPr>
          <p:cNvSpPr/>
          <p:nvPr/>
        </p:nvSpPr>
        <p:spPr>
          <a:xfrm>
            <a:off x="3992880" y="1992720"/>
            <a:ext cx="4792345" cy="2918758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358778" y="1975218"/>
            <a:ext cx="2072005" cy="2936507"/>
            <a:chOff x="358778" y="1957610"/>
            <a:chExt cx="2072005" cy="2954115"/>
          </a:xfrm>
        </p:grpSpPr>
        <p:sp>
          <p:nvSpPr>
            <p:cNvPr id="9" name="Скругленный прямоугольник 19">
              <a:extLst>
                <a:ext uri="{FF2B5EF4-FFF2-40B4-BE49-F238E27FC236}">
                  <a16:creationId xmlns:a16="http://schemas.microsoft.com/office/drawing/2014/main" id="{112D4273-2F30-4480-B0CF-5CFAF806217E}"/>
                </a:ext>
              </a:extLst>
            </p:cNvPr>
            <p:cNvSpPr/>
            <p:nvPr/>
          </p:nvSpPr>
          <p:spPr>
            <a:xfrm>
              <a:off x="358778" y="1957610"/>
              <a:ext cx="2072005" cy="2954115"/>
            </a:xfrm>
            <a:prstGeom prst="roundRect">
              <a:avLst>
                <a:gd name="adj" fmla="val 4863"/>
              </a:avLst>
            </a:prstGeom>
            <a:solidFill>
              <a:srgbClr val="00CAF2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Google Shape;377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0076" y="2162848"/>
              <a:ext cx="1696230" cy="2584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Группа 14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16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архитектуры </a:t>
              </a:r>
              <a:br>
                <a:rPr lang="en-US" sz="2000" dirty="0">
                  <a:solidFill>
                    <a:schemeClr val="bg1"/>
                  </a:solidFill>
                  <a:latin typeface="Montserrat" pitchFamily="2" charset="-52"/>
                </a:rPr>
              </a:b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приложений и структуры данных</a:t>
              </a:r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4" y="1313180"/>
            <a:ext cx="8285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600" dirty="0">
                <a:solidFill>
                  <a:schemeClr val="bg1"/>
                </a:solidFill>
                <a:latin typeface="Montserrat SemiBold" pitchFamily="2" charset="-52"/>
              </a:rPr>
              <a:t>Шаг 1. </a:t>
            </a:r>
            <a:r>
              <a:rPr lang="ru-RU" sz="1600" dirty="0">
                <a:solidFill>
                  <a:schemeClr val="bg1"/>
                </a:solidFill>
                <a:latin typeface="Montserrat regular" pitchFamily="2" charset="-52"/>
              </a:rPr>
              <a:t>Установление соответствия между процессом </a:t>
            </a:r>
            <a:br>
              <a:rPr lang="en-US" sz="1600" dirty="0">
                <a:solidFill>
                  <a:schemeClr val="bg1"/>
                </a:solidFill>
                <a:latin typeface="Montserrat regular" pitchFamily="2" charset="-52"/>
              </a:rPr>
            </a:br>
            <a:r>
              <a:rPr lang="ru-RU" sz="1600" dirty="0">
                <a:solidFill>
                  <a:schemeClr val="bg1"/>
                </a:solidFill>
                <a:latin typeface="Montserrat regular" pitchFamily="2" charset="-52"/>
              </a:rPr>
              <a:t>и поддерживающими его функциями информационной системы.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36CFD9-7A7D-43CF-92EC-662F24366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083" y="2177276"/>
            <a:ext cx="4389938" cy="2632166"/>
          </a:xfrm>
          <a:prstGeom prst="rect">
            <a:avLst/>
          </a:prstGeom>
        </p:spPr>
      </p:pic>
      <p:sp>
        <p:nvSpPr>
          <p:cNvPr id="43" name="Google Shape;382;p28"/>
          <p:cNvSpPr/>
          <p:nvPr/>
        </p:nvSpPr>
        <p:spPr>
          <a:xfrm>
            <a:off x="2095500" y="3283646"/>
            <a:ext cx="5233036" cy="1122116"/>
          </a:xfrm>
          <a:prstGeom prst="arc">
            <a:avLst>
              <a:gd name="adj1" fmla="val 10869564"/>
              <a:gd name="adj2" fmla="val 21410774"/>
            </a:avLst>
          </a:prstGeom>
          <a:noFill/>
          <a:ln w="57150" cap="flat" cmpd="sng">
            <a:solidFill>
              <a:srgbClr val="009DBC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53164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10">
            <a:extLst>
              <a:ext uri="{FF2B5EF4-FFF2-40B4-BE49-F238E27FC236}">
                <a16:creationId xmlns:a16="http://schemas.microsoft.com/office/drawing/2014/main" id="{6C2515D5-8EEF-44CA-BBDF-8DC724F2D93A}"/>
              </a:ext>
            </a:extLst>
          </p:cNvPr>
          <p:cNvSpPr/>
          <p:nvPr/>
        </p:nvSpPr>
        <p:spPr>
          <a:xfrm>
            <a:off x="6822669" y="1778269"/>
            <a:ext cx="1992662" cy="3194050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-52"/>
            </a:endParaRPr>
          </a:p>
        </p:txBody>
      </p:sp>
      <p:sp>
        <p:nvSpPr>
          <p:cNvPr id="62" name="Скругленный прямоугольник 10">
            <a:extLst>
              <a:ext uri="{FF2B5EF4-FFF2-40B4-BE49-F238E27FC236}">
                <a16:creationId xmlns:a16="http://schemas.microsoft.com/office/drawing/2014/main" id="{4BDF767A-5D78-4011-9A0F-5845AC080876}"/>
              </a:ext>
            </a:extLst>
          </p:cNvPr>
          <p:cNvSpPr/>
          <p:nvPr/>
        </p:nvSpPr>
        <p:spPr>
          <a:xfrm>
            <a:off x="364433" y="1778269"/>
            <a:ext cx="1992662" cy="3194050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-52"/>
            </a:endParaRPr>
          </a:p>
        </p:txBody>
      </p:sp>
      <p:sp>
        <p:nvSpPr>
          <p:cNvPr id="63" name="Скругленный прямоугольник 10">
            <a:extLst>
              <a:ext uri="{FF2B5EF4-FFF2-40B4-BE49-F238E27FC236}">
                <a16:creationId xmlns:a16="http://schemas.microsoft.com/office/drawing/2014/main" id="{5740E371-21EC-4821-B99F-789037DCF3CB}"/>
              </a:ext>
            </a:extLst>
          </p:cNvPr>
          <p:cNvSpPr/>
          <p:nvPr/>
        </p:nvSpPr>
        <p:spPr>
          <a:xfrm>
            <a:off x="4678200" y="1786211"/>
            <a:ext cx="1992662" cy="3194050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-52"/>
            </a:endParaRPr>
          </a:p>
        </p:txBody>
      </p:sp>
      <p:sp>
        <p:nvSpPr>
          <p:cNvPr id="65" name="Скругленный прямоугольник 10">
            <a:extLst>
              <a:ext uri="{FF2B5EF4-FFF2-40B4-BE49-F238E27FC236}">
                <a16:creationId xmlns:a16="http://schemas.microsoft.com/office/drawing/2014/main" id="{9C293AA5-0807-4891-8E97-C2C98C856F3B}"/>
              </a:ext>
            </a:extLst>
          </p:cNvPr>
          <p:cNvSpPr/>
          <p:nvPr/>
        </p:nvSpPr>
        <p:spPr>
          <a:xfrm>
            <a:off x="2520423" y="1778269"/>
            <a:ext cx="1992662" cy="3194050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itchFamily="2" charset="-52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60924" y="3165975"/>
            <a:ext cx="1651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Эффект от внедрения ОЦО составил 273 миллиона рублей за первый год.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060579" y="3636592"/>
            <a:ext cx="1651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Производительность труда удалось повысить на 15% за два года.</a:t>
            </a:r>
          </a:p>
        </p:txBody>
      </p:sp>
      <p:sp>
        <p:nvSpPr>
          <p:cNvPr id="39" name="Freeform 1218"/>
          <p:cNvSpPr>
            <a:spLocks/>
          </p:cNvSpPr>
          <p:nvPr/>
        </p:nvSpPr>
        <p:spPr bwMode="auto">
          <a:xfrm>
            <a:off x="6962904" y="3227599"/>
            <a:ext cx="123414" cy="94393"/>
          </a:xfrm>
          <a:custGeom>
            <a:avLst/>
            <a:gdLst>
              <a:gd name="T0" fmla="*/ 3437 w 4043"/>
              <a:gd name="T1" fmla="*/ 0 h 3090"/>
              <a:gd name="T2" fmla="*/ 3477 w 4043"/>
              <a:gd name="T3" fmla="*/ 4 h 3090"/>
              <a:gd name="T4" fmla="*/ 3516 w 4043"/>
              <a:gd name="T5" fmla="*/ 12 h 3090"/>
              <a:gd name="T6" fmla="*/ 3550 w 4043"/>
              <a:gd name="T7" fmla="*/ 27 h 3090"/>
              <a:gd name="T8" fmla="*/ 3584 w 4043"/>
              <a:gd name="T9" fmla="*/ 47 h 3090"/>
              <a:gd name="T10" fmla="*/ 3615 w 4043"/>
              <a:gd name="T11" fmla="*/ 73 h 3090"/>
              <a:gd name="T12" fmla="*/ 3970 w 4043"/>
              <a:gd name="T13" fmla="*/ 427 h 3090"/>
              <a:gd name="T14" fmla="*/ 3996 w 4043"/>
              <a:gd name="T15" fmla="*/ 457 h 3090"/>
              <a:gd name="T16" fmla="*/ 4015 w 4043"/>
              <a:gd name="T17" fmla="*/ 491 h 3090"/>
              <a:gd name="T18" fmla="*/ 4030 w 4043"/>
              <a:gd name="T19" fmla="*/ 525 h 3090"/>
              <a:gd name="T20" fmla="*/ 4039 w 4043"/>
              <a:gd name="T21" fmla="*/ 563 h 3090"/>
              <a:gd name="T22" fmla="*/ 4043 w 4043"/>
              <a:gd name="T23" fmla="*/ 604 h 3090"/>
              <a:gd name="T24" fmla="*/ 4039 w 4043"/>
              <a:gd name="T25" fmla="*/ 644 h 3090"/>
              <a:gd name="T26" fmla="*/ 4030 w 4043"/>
              <a:gd name="T27" fmla="*/ 682 h 3090"/>
              <a:gd name="T28" fmla="*/ 4015 w 4043"/>
              <a:gd name="T29" fmla="*/ 717 h 3090"/>
              <a:gd name="T30" fmla="*/ 3996 w 4043"/>
              <a:gd name="T31" fmla="*/ 750 h 3090"/>
              <a:gd name="T32" fmla="*/ 3970 w 4043"/>
              <a:gd name="T33" fmla="*/ 780 h 3090"/>
              <a:gd name="T34" fmla="*/ 2081 w 4043"/>
              <a:gd name="T35" fmla="*/ 2663 h 3090"/>
              <a:gd name="T36" fmla="*/ 1726 w 4043"/>
              <a:gd name="T37" fmla="*/ 3017 h 3090"/>
              <a:gd name="T38" fmla="*/ 1695 w 4043"/>
              <a:gd name="T39" fmla="*/ 3043 h 3090"/>
              <a:gd name="T40" fmla="*/ 1663 w 4043"/>
              <a:gd name="T41" fmla="*/ 3062 h 3090"/>
              <a:gd name="T42" fmla="*/ 1627 w 4043"/>
              <a:gd name="T43" fmla="*/ 3077 h 3090"/>
              <a:gd name="T44" fmla="*/ 1589 w 4043"/>
              <a:gd name="T45" fmla="*/ 3086 h 3090"/>
              <a:gd name="T46" fmla="*/ 1549 w 4043"/>
              <a:gd name="T47" fmla="*/ 3090 h 3090"/>
              <a:gd name="T48" fmla="*/ 1509 w 4043"/>
              <a:gd name="T49" fmla="*/ 3086 h 3090"/>
              <a:gd name="T50" fmla="*/ 1470 w 4043"/>
              <a:gd name="T51" fmla="*/ 3077 h 3090"/>
              <a:gd name="T52" fmla="*/ 1434 w 4043"/>
              <a:gd name="T53" fmla="*/ 3062 h 3090"/>
              <a:gd name="T54" fmla="*/ 1402 w 4043"/>
              <a:gd name="T55" fmla="*/ 3043 h 3090"/>
              <a:gd name="T56" fmla="*/ 1371 w 4043"/>
              <a:gd name="T57" fmla="*/ 3017 h 3090"/>
              <a:gd name="T58" fmla="*/ 1016 w 4043"/>
              <a:gd name="T59" fmla="*/ 2663 h 3090"/>
              <a:gd name="T60" fmla="*/ 73 w 4043"/>
              <a:gd name="T61" fmla="*/ 1721 h 3090"/>
              <a:gd name="T62" fmla="*/ 47 w 4043"/>
              <a:gd name="T63" fmla="*/ 1691 h 3090"/>
              <a:gd name="T64" fmla="*/ 26 w 4043"/>
              <a:gd name="T65" fmla="*/ 1658 h 3090"/>
              <a:gd name="T66" fmla="*/ 11 w 4043"/>
              <a:gd name="T67" fmla="*/ 1622 h 3090"/>
              <a:gd name="T68" fmla="*/ 2 w 4043"/>
              <a:gd name="T69" fmla="*/ 1585 h 3090"/>
              <a:gd name="T70" fmla="*/ 0 w 4043"/>
              <a:gd name="T71" fmla="*/ 1545 h 3090"/>
              <a:gd name="T72" fmla="*/ 2 w 4043"/>
              <a:gd name="T73" fmla="*/ 1504 h 3090"/>
              <a:gd name="T74" fmla="*/ 11 w 4043"/>
              <a:gd name="T75" fmla="*/ 1467 h 3090"/>
              <a:gd name="T76" fmla="*/ 26 w 4043"/>
              <a:gd name="T77" fmla="*/ 1431 h 3090"/>
              <a:gd name="T78" fmla="*/ 47 w 4043"/>
              <a:gd name="T79" fmla="*/ 1398 h 3090"/>
              <a:gd name="T80" fmla="*/ 73 w 4043"/>
              <a:gd name="T81" fmla="*/ 1368 h 3090"/>
              <a:gd name="T82" fmla="*/ 428 w 4043"/>
              <a:gd name="T83" fmla="*/ 1015 h 3090"/>
              <a:gd name="T84" fmla="*/ 457 w 4043"/>
              <a:gd name="T85" fmla="*/ 989 h 3090"/>
              <a:gd name="T86" fmla="*/ 491 w 4043"/>
              <a:gd name="T87" fmla="*/ 968 h 3090"/>
              <a:gd name="T88" fmla="*/ 527 w 4043"/>
              <a:gd name="T89" fmla="*/ 953 h 3090"/>
              <a:gd name="T90" fmla="*/ 564 w 4043"/>
              <a:gd name="T91" fmla="*/ 944 h 3090"/>
              <a:gd name="T92" fmla="*/ 605 w 4043"/>
              <a:gd name="T93" fmla="*/ 942 h 3090"/>
              <a:gd name="T94" fmla="*/ 645 w 4043"/>
              <a:gd name="T95" fmla="*/ 944 h 3090"/>
              <a:gd name="T96" fmla="*/ 684 w 4043"/>
              <a:gd name="T97" fmla="*/ 953 h 3090"/>
              <a:gd name="T98" fmla="*/ 718 w 4043"/>
              <a:gd name="T99" fmla="*/ 968 h 3090"/>
              <a:gd name="T100" fmla="*/ 752 w 4043"/>
              <a:gd name="T101" fmla="*/ 989 h 3090"/>
              <a:gd name="T102" fmla="*/ 783 w 4043"/>
              <a:gd name="T103" fmla="*/ 1015 h 3090"/>
              <a:gd name="T104" fmla="*/ 1549 w 4043"/>
              <a:gd name="T105" fmla="*/ 1781 h 3090"/>
              <a:gd name="T106" fmla="*/ 3260 w 4043"/>
              <a:gd name="T107" fmla="*/ 73 h 3090"/>
              <a:gd name="T108" fmla="*/ 3291 w 4043"/>
              <a:gd name="T109" fmla="*/ 47 h 3090"/>
              <a:gd name="T110" fmla="*/ 3323 w 4043"/>
              <a:gd name="T111" fmla="*/ 27 h 3090"/>
              <a:gd name="T112" fmla="*/ 3359 w 4043"/>
              <a:gd name="T113" fmla="*/ 12 h 3090"/>
              <a:gd name="T114" fmla="*/ 3397 w 4043"/>
              <a:gd name="T115" fmla="*/ 4 h 3090"/>
              <a:gd name="T116" fmla="*/ 3437 w 4043"/>
              <a:gd name="T117" fmla="*/ 0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00CA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</p:txBody>
      </p:sp>
      <p:sp>
        <p:nvSpPr>
          <p:cNvPr id="40" name="Freeform 1218"/>
          <p:cNvSpPr>
            <a:spLocks/>
          </p:cNvSpPr>
          <p:nvPr/>
        </p:nvSpPr>
        <p:spPr bwMode="auto">
          <a:xfrm>
            <a:off x="6962904" y="3710374"/>
            <a:ext cx="123414" cy="94393"/>
          </a:xfrm>
          <a:custGeom>
            <a:avLst/>
            <a:gdLst>
              <a:gd name="T0" fmla="*/ 3437 w 4043"/>
              <a:gd name="T1" fmla="*/ 0 h 3090"/>
              <a:gd name="T2" fmla="*/ 3477 w 4043"/>
              <a:gd name="T3" fmla="*/ 4 h 3090"/>
              <a:gd name="T4" fmla="*/ 3516 w 4043"/>
              <a:gd name="T5" fmla="*/ 12 h 3090"/>
              <a:gd name="T6" fmla="*/ 3550 w 4043"/>
              <a:gd name="T7" fmla="*/ 27 h 3090"/>
              <a:gd name="T8" fmla="*/ 3584 w 4043"/>
              <a:gd name="T9" fmla="*/ 47 h 3090"/>
              <a:gd name="T10" fmla="*/ 3615 w 4043"/>
              <a:gd name="T11" fmla="*/ 73 h 3090"/>
              <a:gd name="T12" fmla="*/ 3970 w 4043"/>
              <a:gd name="T13" fmla="*/ 427 h 3090"/>
              <a:gd name="T14" fmla="*/ 3996 w 4043"/>
              <a:gd name="T15" fmla="*/ 457 h 3090"/>
              <a:gd name="T16" fmla="*/ 4015 w 4043"/>
              <a:gd name="T17" fmla="*/ 491 h 3090"/>
              <a:gd name="T18" fmla="*/ 4030 w 4043"/>
              <a:gd name="T19" fmla="*/ 525 h 3090"/>
              <a:gd name="T20" fmla="*/ 4039 w 4043"/>
              <a:gd name="T21" fmla="*/ 563 h 3090"/>
              <a:gd name="T22" fmla="*/ 4043 w 4043"/>
              <a:gd name="T23" fmla="*/ 604 h 3090"/>
              <a:gd name="T24" fmla="*/ 4039 w 4043"/>
              <a:gd name="T25" fmla="*/ 644 h 3090"/>
              <a:gd name="T26" fmla="*/ 4030 w 4043"/>
              <a:gd name="T27" fmla="*/ 682 h 3090"/>
              <a:gd name="T28" fmla="*/ 4015 w 4043"/>
              <a:gd name="T29" fmla="*/ 717 h 3090"/>
              <a:gd name="T30" fmla="*/ 3996 w 4043"/>
              <a:gd name="T31" fmla="*/ 750 h 3090"/>
              <a:gd name="T32" fmla="*/ 3970 w 4043"/>
              <a:gd name="T33" fmla="*/ 780 h 3090"/>
              <a:gd name="T34" fmla="*/ 2081 w 4043"/>
              <a:gd name="T35" fmla="*/ 2663 h 3090"/>
              <a:gd name="T36" fmla="*/ 1726 w 4043"/>
              <a:gd name="T37" fmla="*/ 3017 h 3090"/>
              <a:gd name="T38" fmla="*/ 1695 w 4043"/>
              <a:gd name="T39" fmla="*/ 3043 h 3090"/>
              <a:gd name="T40" fmla="*/ 1663 w 4043"/>
              <a:gd name="T41" fmla="*/ 3062 h 3090"/>
              <a:gd name="T42" fmla="*/ 1627 w 4043"/>
              <a:gd name="T43" fmla="*/ 3077 h 3090"/>
              <a:gd name="T44" fmla="*/ 1589 w 4043"/>
              <a:gd name="T45" fmla="*/ 3086 h 3090"/>
              <a:gd name="T46" fmla="*/ 1549 w 4043"/>
              <a:gd name="T47" fmla="*/ 3090 h 3090"/>
              <a:gd name="T48" fmla="*/ 1509 w 4043"/>
              <a:gd name="T49" fmla="*/ 3086 h 3090"/>
              <a:gd name="T50" fmla="*/ 1470 w 4043"/>
              <a:gd name="T51" fmla="*/ 3077 h 3090"/>
              <a:gd name="T52" fmla="*/ 1434 w 4043"/>
              <a:gd name="T53" fmla="*/ 3062 h 3090"/>
              <a:gd name="T54" fmla="*/ 1402 w 4043"/>
              <a:gd name="T55" fmla="*/ 3043 h 3090"/>
              <a:gd name="T56" fmla="*/ 1371 w 4043"/>
              <a:gd name="T57" fmla="*/ 3017 h 3090"/>
              <a:gd name="T58" fmla="*/ 1016 w 4043"/>
              <a:gd name="T59" fmla="*/ 2663 h 3090"/>
              <a:gd name="T60" fmla="*/ 73 w 4043"/>
              <a:gd name="T61" fmla="*/ 1721 h 3090"/>
              <a:gd name="T62" fmla="*/ 47 w 4043"/>
              <a:gd name="T63" fmla="*/ 1691 h 3090"/>
              <a:gd name="T64" fmla="*/ 26 w 4043"/>
              <a:gd name="T65" fmla="*/ 1658 h 3090"/>
              <a:gd name="T66" fmla="*/ 11 w 4043"/>
              <a:gd name="T67" fmla="*/ 1622 h 3090"/>
              <a:gd name="T68" fmla="*/ 2 w 4043"/>
              <a:gd name="T69" fmla="*/ 1585 h 3090"/>
              <a:gd name="T70" fmla="*/ 0 w 4043"/>
              <a:gd name="T71" fmla="*/ 1545 h 3090"/>
              <a:gd name="T72" fmla="*/ 2 w 4043"/>
              <a:gd name="T73" fmla="*/ 1504 h 3090"/>
              <a:gd name="T74" fmla="*/ 11 w 4043"/>
              <a:gd name="T75" fmla="*/ 1467 h 3090"/>
              <a:gd name="T76" fmla="*/ 26 w 4043"/>
              <a:gd name="T77" fmla="*/ 1431 h 3090"/>
              <a:gd name="T78" fmla="*/ 47 w 4043"/>
              <a:gd name="T79" fmla="*/ 1398 h 3090"/>
              <a:gd name="T80" fmla="*/ 73 w 4043"/>
              <a:gd name="T81" fmla="*/ 1368 h 3090"/>
              <a:gd name="T82" fmla="*/ 428 w 4043"/>
              <a:gd name="T83" fmla="*/ 1015 h 3090"/>
              <a:gd name="T84" fmla="*/ 457 w 4043"/>
              <a:gd name="T85" fmla="*/ 989 h 3090"/>
              <a:gd name="T86" fmla="*/ 491 w 4043"/>
              <a:gd name="T87" fmla="*/ 968 h 3090"/>
              <a:gd name="T88" fmla="*/ 527 w 4043"/>
              <a:gd name="T89" fmla="*/ 953 h 3090"/>
              <a:gd name="T90" fmla="*/ 564 w 4043"/>
              <a:gd name="T91" fmla="*/ 944 h 3090"/>
              <a:gd name="T92" fmla="*/ 605 w 4043"/>
              <a:gd name="T93" fmla="*/ 942 h 3090"/>
              <a:gd name="T94" fmla="*/ 645 w 4043"/>
              <a:gd name="T95" fmla="*/ 944 h 3090"/>
              <a:gd name="T96" fmla="*/ 684 w 4043"/>
              <a:gd name="T97" fmla="*/ 953 h 3090"/>
              <a:gd name="T98" fmla="*/ 718 w 4043"/>
              <a:gd name="T99" fmla="*/ 968 h 3090"/>
              <a:gd name="T100" fmla="*/ 752 w 4043"/>
              <a:gd name="T101" fmla="*/ 989 h 3090"/>
              <a:gd name="T102" fmla="*/ 783 w 4043"/>
              <a:gd name="T103" fmla="*/ 1015 h 3090"/>
              <a:gd name="T104" fmla="*/ 1549 w 4043"/>
              <a:gd name="T105" fmla="*/ 1781 h 3090"/>
              <a:gd name="T106" fmla="*/ 3260 w 4043"/>
              <a:gd name="T107" fmla="*/ 73 h 3090"/>
              <a:gd name="T108" fmla="*/ 3291 w 4043"/>
              <a:gd name="T109" fmla="*/ 47 h 3090"/>
              <a:gd name="T110" fmla="*/ 3323 w 4043"/>
              <a:gd name="T111" fmla="*/ 27 h 3090"/>
              <a:gd name="T112" fmla="*/ 3359 w 4043"/>
              <a:gd name="T113" fmla="*/ 12 h 3090"/>
              <a:gd name="T114" fmla="*/ 3397 w 4043"/>
              <a:gd name="T115" fmla="*/ 4 h 3090"/>
              <a:gd name="T116" fmla="*/ 3437 w 4043"/>
              <a:gd name="T117" fmla="*/ 0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00CA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41396" y="3141859"/>
            <a:ext cx="1570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Ускорение процесса командировки более чем в 3 раза.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936824" y="4091554"/>
            <a:ext cx="16723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Снижение нагрузки на ОЦО на 30%.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944837" y="3535755"/>
            <a:ext cx="15920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Сокращение до 3% уровня задолженности длительностью более 3 месяцев.</a:t>
            </a:r>
          </a:p>
        </p:txBody>
      </p:sp>
      <p:sp>
        <p:nvSpPr>
          <p:cNvPr id="42" name="Freeform 1218"/>
          <p:cNvSpPr>
            <a:spLocks/>
          </p:cNvSpPr>
          <p:nvPr/>
        </p:nvSpPr>
        <p:spPr bwMode="auto">
          <a:xfrm>
            <a:off x="4834520" y="3212738"/>
            <a:ext cx="123414" cy="94393"/>
          </a:xfrm>
          <a:custGeom>
            <a:avLst/>
            <a:gdLst>
              <a:gd name="T0" fmla="*/ 3437 w 4043"/>
              <a:gd name="T1" fmla="*/ 0 h 3090"/>
              <a:gd name="T2" fmla="*/ 3477 w 4043"/>
              <a:gd name="T3" fmla="*/ 4 h 3090"/>
              <a:gd name="T4" fmla="*/ 3516 w 4043"/>
              <a:gd name="T5" fmla="*/ 12 h 3090"/>
              <a:gd name="T6" fmla="*/ 3550 w 4043"/>
              <a:gd name="T7" fmla="*/ 27 h 3090"/>
              <a:gd name="T8" fmla="*/ 3584 w 4043"/>
              <a:gd name="T9" fmla="*/ 47 h 3090"/>
              <a:gd name="T10" fmla="*/ 3615 w 4043"/>
              <a:gd name="T11" fmla="*/ 73 h 3090"/>
              <a:gd name="T12" fmla="*/ 3970 w 4043"/>
              <a:gd name="T13" fmla="*/ 427 h 3090"/>
              <a:gd name="T14" fmla="*/ 3996 w 4043"/>
              <a:gd name="T15" fmla="*/ 457 h 3090"/>
              <a:gd name="T16" fmla="*/ 4015 w 4043"/>
              <a:gd name="T17" fmla="*/ 491 h 3090"/>
              <a:gd name="T18" fmla="*/ 4030 w 4043"/>
              <a:gd name="T19" fmla="*/ 525 h 3090"/>
              <a:gd name="T20" fmla="*/ 4039 w 4043"/>
              <a:gd name="T21" fmla="*/ 563 h 3090"/>
              <a:gd name="T22" fmla="*/ 4043 w 4043"/>
              <a:gd name="T23" fmla="*/ 604 h 3090"/>
              <a:gd name="T24" fmla="*/ 4039 w 4043"/>
              <a:gd name="T25" fmla="*/ 644 h 3090"/>
              <a:gd name="T26" fmla="*/ 4030 w 4043"/>
              <a:gd name="T27" fmla="*/ 682 h 3090"/>
              <a:gd name="T28" fmla="*/ 4015 w 4043"/>
              <a:gd name="T29" fmla="*/ 717 h 3090"/>
              <a:gd name="T30" fmla="*/ 3996 w 4043"/>
              <a:gd name="T31" fmla="*/ 750 h 3090"/>
              <a:gd name="T32" fmla="*/ 3970 w 4043"/>
              <a:gd name="T33" fmla="*/ 780 h 3090"/>
              <a:gd name="T34" fmla="*/ 2081 w 4043"/>
              <a:gd name="T35" fmla="*/ 2663 h 3090"/>
              <a:gd name="T36" fmla="*/ 1726 w 4043"/>
              <a:gd name="T37" fmla="*/ 3017 h 3090"/>
              <a:gd name="T38" fmla="*/ 1695 w 4043"/>
              <a:gd name="T39" fmla="*/ 3043 h 3090"/>
              <a:gd name="T40" fmla="*/ 1663 w 4043"/>
              <a:gd name="T41" fmla="*/ 3062 h 3090"/>
              <a:gd name="T42" fmla="*/ 1627 w 4043"/>
              <a:gd name="T43" fmla="*/ 3077 h 3090"/>
              <a:gd name="T44" fmla="*/ 1589 w 4043"/>
              <a:gd name="T45" fmla="*/ 3086 h 3090"/>
              <a:gd name="T46" fmla="*/ 1549 w 4043"/>
              <a:gd name="T47" fmla="*/ 3090 h 3090"/>
              <a:gd name="T48" fmla="*/ 1509 w 4043"/>
              <a:gd name="T49" fmla="*/ 3086 h 3090"/>
              <a:gd name="T50" fmla="*/ 1470 w 4043"/>
              <a:gd name="T51" fmla="*/ 3077 h 3090"/>
              <a:gd name="T52" fmla="*/ 1434 w 4043"/>
              <a:gd name="T53" fmla="*/ 3062 h 3090"/>
              <a:gd name="T54" fmla="*/ 1402 w 4043"/>
              <a:gd name="T55" fmla="*/ 3043 h 3090"/>
              <a:gd name="T56" fmla="*/ 1371 w 4043"/>
              <a:gd name="T57" fmla="*/ 3017 h 3090"/>
              <a:gd name="T58" fmla="*/ 1016 w 4043"/>
              <a:gd name="T59" fmla="*/ 2663 h 3090"/>
              <a:gd name="T60" fmla="*/ 73 w 4043"/>
              <a:gd name="T61" fmla="*/ 1721 h 3090"/>
              <a:gd name="T62" fmla="*/ 47 w 4043"/>
              <a:gd name="T63" fmla="*/ 1691 h 3090"/>
              <a:gd name="T64" fmla="*/ 26 w 4043"/>
              <a:gd name="T65" fmla="*/ 1658 h 3090"/>
              <a:gd name="T66" fmla="*/ 11 w 4043"/>
              <a:gd name="T67" fmla="*/ 1622 h 3090"/>
              <a:gd name="T68" fmla="*/ 2 w 4043"/>
              <a:gd name="T69" fmla="*/ 1585 h 3090"/>
              <a:gd name="T70" fmla="*/ 0 w 4043"/>
              <a:gd name="T71" fmla="*/ 1545 h 3090"/>
              <a:gd name="T72" fmla="*/ 2 w 4043"/>
              <a:gd name="T73" fmla="*/ 1504 h 3090"/>
              <a:gd name="T74" fmla="*/ 11 w 4043"/>
              <a:gd name="T75" fmla="*/ 1467 h 3090"/>
              <a:gd name="T76" fmla="*/ 26 w 4043"/>
              <a:gd name="T77" fmla="*/ 1431 h 3090"/>
              <a:gd name="T78" fmla="*/ 47 w 4043"/>
              <a:gd name="T79" fmla="*/ 1398 h 3090"/>
              <a:gd name="T80" fmla="*/ 73 w 4043"/>
              <a:gd name="T81" fmla="*/ 1368 h 3090"/>
              <a:gd name="T82" fmla="*/ 428 w 4043"/>
              <a:gd name="T83" fmla="*/ 1015 h 3090"/>
              <a:gd name="T84" fmla="*/ 457 w 4043"/>
              <a:gd name="T85" fmla="*/ 989 h 3090"/>
              <a:gd name="T86" fmla="*/ 491 w 4043"/>
              <a:gd name="T87" fmla="*/ 968 h 3090"/>
              <a:gd name="T88" fmla="*/ 527 w 4043"/>
              <a:gd name="T89" fmla="*/ 953 h 3090"/>
              <a:gd name="T90" fmla="*/ 564 w 4043"/>
              <a:gd name="T91" fmla="*/ 944 h 3090"/>
              <a:gd name="T92" fmla="*/ 605 w 4043"/>
              <a:gd name="T93" fmla="*/ 942 h 3090"/>
              <a:gd name="T94" fmla="*/ 645 w 4043"/>
              <a:gd name="T95" fmla="*/ 944 h 3090"/>
              <a:gd name="T96" fmla="*/ 684 w 4043"/>
              <a:gd name="T97" fmla="*/ 953 h 3090"/>
              <a:gd name="T98" fmla="*/ 718 w 4043"/>
              <a:gd name="T99" fmla="*/ 968 h 3090"/>
              <a:gd name="T100" fmla="*/ 752 w 4043"/>
              <a:gd name="T101" fmla="*/ 989 h 3090"/>
              <a:gd name="T102" fmla="*/ 783 w 4043"/>
              <a:gd name="T103" fmla="*/ 1015 h 3090"/>
              <a:gd name="T104" fmla="*/ 1549 w 4043"/>
              <a:gd name="T105" fmla="*/ 1781 h 3090"/>
              <a:gd name="T106" fmla="*/ 3260 w 4043"/>
              <a:gd name="T107" fmla="*/ 73 h 3090"/>
              <a:gd name="T108" fmla="*/ 3291 w 4043"/>
              <a:gd name="T109" fmla="*/ 47 h 3090"/>
              <a:gd name="T110" fmla="*/ 3323 w 4043"/>
              <a:gd name="T111" fmla="*/ 27 h 3090"/>
              <a:gd name="T112" fmla="*/ 3359 w 4043"/>
              <a:gd name="T113" fmla="*/ 12 h 3090"/>
              <a:gd name="T114" fmla="*/ 3397 w 4043"/>
              <a:gd name="T115" fmla="*/ 4 h 3090"/>
              <a:gd name="T116" fmla="*/ 3437 w 4043"/>
              <a:gd name="T117" fmla="*/ 0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00CA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</p:txBody>
      </p:sp>
      <p:sp>
        <p:nvSpPr>
          <p:cNvPr id="43" name="Freeform 1218"/>
          <p:cNvSpPr>
            <a:spLocks/>
          </p:cNvSpPr>
          <p:nvPr/>
        </p:nvSpPr>
        <p:spPr bwMode="auto">
          <a:xfrm>
            <a:off x="4840997" y="3607667"/>
            <a:ext cx="123414" cy="94393"/>
          </a:xfrm>
          <a:custGeom>
            <a:avLst/>
            <a:gdLst>
              <a:gd name="T0" fmla="*/ 3437 w 4043"/>
              <a:gd name="T1" fmla="*/ 0 h 3090"/>
              <a:gd name="T2" fmla="*/ 3477 w 4043"/>
              <a:gd name="T3" fmla="*/ 4 h 3090"/>
              <a:gd name="T4" fmla="*/ 3516 w 4043"/>
              <a:gd name="T5" fmla="*/ 12 h 3090"/>
              <a:gd name="T6" fmla="*/ 3550 w 4043"/>
              <a:gd name="T7" fmla="*/ 27 h 3090"/>
              <a:gd name="T8" fmla="*/ 3584 w 4043"/>
              <a:gd name="T9" fmla="*/ 47 h 3090"/>
              <a:gd name="T10" fmla="*/ 3615 w 4043"/>
              <a:gd name="T11" fmla="*/ 73 h 3090"/>
              <a:gd name="T12" fmla="*/ 3970 w 4043"/>
              <a:gd name="T13" fmla="*/ 427 h 3090"/>
              <a:gd name="T14" fmla="*/ 3996 w 4043"/>
              <a:gd name="T15" fmla="*/ 457 h 3090"/>
              <a:gd name="T16" fmla="*/ 4015 w 4043"/>
              <a:gd name="T17" fmla="*/ 491 h 3090"/>
              <a:gd name="T18" fmla="*/ 4030 w 4043"/>
              <a:gd name="T19" fmla="*/ 525 h 3090"/>
              <a:gd name="T20" fmla="*/ 4039 w 4043"/>
              <a:gd name="T21" fmla="*/ 563 h 3090"/>
              <a:gd name="T22" fmla="*/ 4043 w 4043"/>
              <a:gd name="T23" fmla="*/ 604 h 3090"/>
              <a:gd name="T24" fmla="*/ 4039 w 4043"/>
              <a:gd name="T25" fmla="*/ 644 h 3090"/>
              <a:gd name="T26" fmla="*/ 4030 w 4043"/>
              <a:gd name="T27" fmla="*/ 682 h 3090"/>
              <a:gd name="T28" fmla="*/ 4015 w 4043"/>
              <a:gd name="T29" fmla="*/ 717 h 3090"/>
              <a:gd name="T30" fmla="*/ 3996 w 4043"/>
              <a:gd name="T31" fmla="*/ 750 h 3090"/>
              <a:gd name="T32" fmla="*/ 3970 w 4043"/>
              <a:gd name="T33" fmla="*/ 780 h 3090"/>
              <a:gd name="T34" fmla="*/ 2081 w 4043"/>
              <a:gd name="T35" fmla="*/ 2663 h 3090"/>
              <a:gd name="T36" fmla="*/ 1726 w 4043"/>
              <a:gd name="T37" fmla="*/ 3017 h 3090"/>
              <a:gd name="T38" fmla="*/ 1695 w 4043"/>
              <a:gd name="T39" fmla="*/ 3043 h 3090"/>
              <a:gd name="T40" fmla="*/ 1663 w 4043"/>
              <a:gd name="T41" fmla="*/ 3062 h 3090"/>
              <a:gd name="T42" fmla="*/ 1627 w 4043"/>
              <a:gd name="T43" fmla="*/ 3077 h 3090"/>
              <a:gd name="T44" fmla="*/ 1589 w 4043"/>
              <a:gd name="T45" fmla="*/ 3086 h 3090"/>
              <a:gd name="T46" fmla="*/ 1549 w 4043"/>
              <a:gd name="T47" fmla="*/ 3090 h 3090"/>
              <a:gd name="T48" fmla="*/ 1509 w 4043"/>
              <a:gd name="T49" fmla="*/ 3086 h 3090"/>
              <a:gd name="T50" fmla="*/ 1470 w 4043"/>
              <a:gd name="T51" fmla="*/ 3077 h 3090"/>
              <a:gd name="T52" fmla="*/ 1434 w 4043"/>
              <a:gd name="T53" fmla="*/ 3062 h 3090"/>
              <a:gd name="T54" fmla="*/ 1402 w 4043"/>
              <a:gd name="T55" fmla="*/ 3043 h 3090"/>
              <a:gd name="T56" fmla="*/ 1371 w 4043"/>
              <a:gd name="T57" fmla="*/ 3017 h 3090"/>
              <a:gd name="T58" fmla="*/ 1016 w 4043"/>
              <a:gd name="T59" fmla="*/ 2663 h 3090"/>
              <a:gd name="T60" fmla="*/ 73 w 4043"/>
              <a:gd name="T61" fmla="*/ 1721 h 3090"/>
              <a:gd name="T62" fmla="*/ 47 w 4043"/>
              <a:gd name="T63" fmla="*/ 1691 h 3090"/>
              <a:gd name="T64" fmla="*/ 26 w 4043"/>
              <a:gd name="T65" fmla="*/ 1658 h 3090"/>
              <a:gd name="T66" fmla="*/ 11 w 4043"/>
              <a:gd name="T67" fmla="*/ 1622 h 3090"/>
              <a:gd name="T68" fmla="*/ 2 w 4043"/>
              <a:gd name="T69" fmla="*/ 1585 h 3090"/>
              <a:gd name="T70" fmla="*/ 0 w 4043"/>
              <a:gd name="T71" fmla="*/ 1545 h 3090"/>
              <a:gd name="T72" fmla="*/ 2 w 4043"/>
              <a:gd name="T73" fmla="*/ 1504 h 3090"/>
              <a:gd name="T74" fmla="*/ 11 w 4043"/>
              <a:gd name="T75" fmla="*/ 1467 h 3090"/>
              <a:gd name="T76" fmla="*/ 26 w 4043"/>
              <a:gd name="T77" fmla="*/ 1431 h 3090"/>
              <a:gd name="T78" fmla="*/ 47 w 4043"/>
              <a:gd name="T79" fmla="*/ 1398 h 3090"/>
              <a:gd name="T80" fmla="*/ 73 w 4043"/>
              <a:gd name="T81" fmla="*/ 1368 h 3090"/>
              <a:gd name="T82" fmla="*/ 428 w 4043"/>
              <a:gd name="T83" fmla="*/ 1015 h 3090"/>
              <a:gd name="T84" fmla="*/ 457 w 4043"/>
              <a:gd name="T85" fmla="*/ 989 h 3090"/>
              <a:gd name="T86" fmla="*/ 491 w 4043"/>
              <a:gd name="T87" fmla="*/ 968 h 3090"/>
              <a:gd name="T88" fmla="*/ 527 w 4043"/>
              <a:gd name="T89" fmla="*/ 953 h 3090"/>
              <a:gd name="T90" fmla="*/ 564 w 4043"/>
              <a:gd name="T91" fmla="*/ 944 h 3090"/>
              <a:gd name="T92" fmla="*/ 605 w 4043"/>
              <a:gd name="T93" fmla="*/ 942 h 3090"/>
              <a:gd name="T94" fmla="*/ 645 w 4043"/>
              <a:gd name="T95" fmla="*/ 944 h 3090"/>
              <a:gd name="T96" fmla="*/ 684 w 4043"/>
              <a:gd name="T97" fmla="*/ 953 h 3090"/>
              <a:gd name="T98" fmla="*/ 718 w 4043"/>
              <a:gd name="T99" fmla="*/ 968 h 3090"/>
              <a:gd name="T100" fmla="*/ 752 w 4043"/>
              <a:gd name="T101" fmla="*/ 989 h 3090"/>
              <a:gd name="T102" fmla="*/ 783 w 4043"/>
              <a:gd name="T103" fmla="*/ 1015 h 3090"/>
              <a:gd name="T104" fmla="*/ 1549 w 4043"/>
              <a:gd name="T105" fmla="*/ 1781 h 3090"/>
              <a:gd name="T106" fmla="*/ 3260 w 4043"/>
              <a:gd name="T107" fmla="*/ 73 h 3090"/>
              <a:gd name="T108" fmla="*/ 3291 w 4043"/>
              <a:gd name="T109" fmla="*/ 47 h 3090"/>
              <a:gd name="T110" fmla="*/ 3323 w 4043"/>
              <a:gd name="T111" fmla="*/ 27 h 3090"/>
              <a:gd name="T112" fmla="*/ 3359 w 4043"/>
              <a:gd name="T113" fmla="*/ 12 h 3090"/>
              <a:gd name="T114" fmla="*/ 3397 w 4043"/>
              <a:gd name="T115" fmla="*/ 4 h 3090"/>
              <a:gd name="T116" fmla="*/ 3437 w 4043"/>
              <a:gd name="T117" fmla="*/ 0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00CA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</p:txBody>
      </p:sp>
      <p:sp>
        <p:nvSpPr>
          <p:cNvPr id="44" name="Freeform 1218"/>
          <p:cNvSpPr>
            <a:spLocks/>
          </p:cNvSpPr>
          <p:nvPr/>
        </p:nvSpPr>
        <p:spPr bwMode="auto">
          <a:xfrm>
            <a:off x="4834520" y="4155152"/>
            <a:ext cx="123414" cy="94393"/>
          </a:xfrm>
          <a:custGeom>
            <a:avLst/>
            <a:gdLst>
              <a:gd name="T0" fmla="*/ 3437 w 4043"/>
              <a:gd name="T1" fmla="*/ 0 h 3090"/>
              <a:gd name="T2" fmla="*/ 3477 w 4043"/>
              <a:gd name="T3" fmla="*/ 4 h 3090"/>
              <a:gd name="T4" fmla="*/ 3516 w 4043"/>
              <a:gd name="T5" fmla="*/ 12 h 3090"/>
              <a:gd name="T6" fmla="*/ 3550 w 4043"/>
              <a:gd name="T7" fmla="*/ 27 h 3090"/>
              <a:gd name="T8" fmla="*/ 3584 w 4043"/>
              <a:gd name="T9" fmla="*/ 47 h 3090"/>
              <a:gd name="T10" fmla="*/ 3615 w 4043"/>
              <a:gd name="T11" fmla="*/ 73 h 3090"/>
              <a:gd name="T12" fmla="*/ 3970 w 4043"/>
              <a:gd name="T13" fmla="*/ 427 h 3090"/>
              <a:gd name="T14" fmla="*/ 3996 w 4043"/>
              <a:gd name="T15" fmla="*/ 457 h 3090"/>
              <a:gd name="T16" fmla="*/ 4015 w 4043"/>
              <a:gd name="T17" fmla="*/ 491 h 3090"/>
              <a:gd name="T18" fmla="*/ 4030 w 4043"/>
              <a:gd name="T19" fmla="*/ 525 h 3090"/>
              <a:gd name="T20" fmla="*/ 4039 w 4043"/>
              <a:gd name="T21" fmla="*/ 563 h 3090"/>
              <a:gd name="T22" fmla="*/ 4043 w 4043"/>
              <a:gd name="T23" fmla="*/ 604 h 3090"/>
              <a:gd name="T24" fmla="*/ 4039 w 4043"/>
              <a:gd name="T25" fmla="*/ 644 h 3090"/>
              <a:gd name="T26" fmla="*/ 4030 w 4043"/>
              <a:gd name="T27" fmla="*/ 682 h 3090"/>
              <a:gd name="T28" fmla="*/ 4015 w 4043"/>
              <a:gd name="T29" fmla="*/ 717 h 3090"/>
              <a:gd name="T30" fmla="*/ 3996 w 4043"/>
              <a:gd name="T31" fmla="*/ 750 h 3090"/>
              <a:gd name="T32" fmla="*/ 3970 w 4043"/>
              <a:gd name="T33" fmla="*/ 780 h 3090"/>
              <a:gd name="T34" fmla="*/ 2081 w 4043"/>
              <a:gd name="T35" fmla="*/ 2663 h 3090"/>
              <a:gd name="T36" fmla="*/ 1726 w 4043"/>
              <a:gd name="T37" fmla="*/ 3017 h 3090"/>
              <a:gd name="T38" fmla="*/ 1695 w 4043"/>
              <a:gd name="T39" fmla="*/ 3043 h 3090"/>
              <a:gd name="T40" fmla="*/ 1663 w 4043"/>
              <a:gd name="T41" fmla="*/ 3062 h 3090"/>
              <a:gd name="T42" fmla="*/ 1627 w 4043"/>
              <a:gd name="T43" fmla="*/ 3077 h 3090"/>
              <a:gd name="T44" fmla="*/ 1589 w 4043"/>
              <a:gd name="T45" fmla="*/ 3086 h 3090"/>
              <a:gd name="T46" fmla="*/ 1549 w 4043"/>
              <a:gd name="T47" fmla="*/ 3090 h 3090"/>
              <a:gd name="T48" fmla="*/ 1509 w 4043"/>
              <a:gd name="T49" fmla="*/ 3086 h 3090"/>
              <a:gd name="T50" fmla="*/ 1470 w 4043"/>
              <a:gd name="T51" fmla="*/ 3077 h 3090"/>
              <a:gd name="T52" fmla="*/ 1434 w 4043"/>
              <a:gd name="T53" fmla="*/ 3062 h 3090"/>
              <a:gd name="T54" fmla="*/ 1402 w 4043"/>
              <a:gd name="T55" fmla="*/ 3043 h 3090"/>
              <a:gd name="T56" fmla="*/ 1371 w 4043"/>
              <a:gd name="T57" fmla="*/ 3017 h 3090"/>
              <a:gd name="T58" fmla="*/ 1016 w 4043"/>
              <a:gd name="T59" fmla="*/ 2663 h 3090"/>
              <a:gd name="T60" fmla="*/ 73 w 4043"/>
              <a:gd name="T61" fmla="*/ 1721 h 3090"/>
              <a:gd name="T62" fmla="*/ 47 w 4043"/>
              <a:gd name="T63" fmla="*/ 1691 h 3090"/>
              <a:gd name="T64" fmla="*/ 26 w 4043"/>
              <a:gd name="T65" fmla="*/ 1658 h 3090"/>
              <a:gd name="T66" fmla="*/ 11 w 4043"/>
              <a:gd name="T67" fmla="*/ 1622 h 3090"/>
              <a:gd name="T68" fmla="*/ 2 w 4043"/>
              <a:gd name="T69" fmla="*/ 1585 h 3090"/>
              <a:gd name="T70" fmla="*/ 0 w 4043"/>
              <a:gd name="T71" fmla="*/ 1545 h 3090"/>
              <a:gd name="T72" fmla="*/ 2 w 4043"/>
              <a:gd name="T73" fmla="*/ 1504 h 3090"/>
              <a:gd name="T74" fmla="*/ 11 w 4043"/>
              <a:gd name="T75" fmla="*/ 1467 h 3090"/>
              <a:gd name="T76" fmla="*/ 26 w 4043"/>
              <a:gd name="T77" fmla="*/ 1431 h 3090"/>
              <a:gd name="T78" fmla="*/ 47 w 4043"/>
              <a:gd name="T79" fmla="*/ 1398 h 3090"/>
              <a:gd name="T80" fmla="*/ 73 w 4043"/>
              <a:gd name="T81" fmla="*/ 1368 h 3090"/>
              <a:gd name="T82" fmla="*/ 428 w 4043"/>
              <a:gd name="T83" fmla="*/ 1015 h 3090"/>
              <a:gd name="T84" fmla="*/ 457 w 4043"/>
              <a:gd name="T85" fmla="*/ 989 h 3090"/>
              <a:gd name="T86" fmla="*/ 491 w 4043"/>
              <a:gd name="T87" fmla="*/ 968 h 3090"/>
              <a:gd name="T88" fmla="*/ 527 w 4043"/>
              <a:gd name="T89" fmla="*/ 953 h 3090"/>
              <a:gd name="T90" fmla="*/ 564 w 4043"/>
              <a:gd name="T91" fmla="*/ 944 h 3090"/>
              <a:gd name="T92" fmla="*/ 605 w 4043"/>
              <a:gd name="T93" fmla="*/ 942 h 3090"/>
              <a:gd name="T94" fmla="*/ 645 w 4043"/>
              <a:gd name="T95" fmla="*/ 944 h 3090"/>
              <a:gd name="T96" fmla="*/ 684 w 4043"/>
              <a:gd name="T97" fmla="*/ 953 h 3090"/>
              <a:gd name="T98" fmla="*/ 718 w 4043"/>
              <a:gd name="T99" fmla="*/ 968 h 3090"/>
              <a:gd name="T100" fmla="*/ 752 w 4043"/>
              <a:gd name="T101" fmla="*/ 989 h 3090"/>
              <a:gd name="T102" fmla="*/ 783 w 4043"/>
              <a:gd name="T103" fmla="*/ 1015 h 3090"/>
              <a:gd name="T104" fmla="*/ 1549 w 4043"/>
              <a:gd name="T105" fmla="*/ 1781 h 3090"/>
              <a:gd name="T106" fmla="*/ 3260 w 4043"/>
              <a:gd name="T107" fmla="*/ 73 h 3090"/>
              <a:gd name="T108" fmla="*/ 3291 w 4043"/>
              <a:gd name="T109" fmla="*/ 47 h 3090"/>
              <a:gd name="T110" fmla="*/ 3323 w 4043"/>
              <a:gd name="T111" fmla="*/ 27 h 3090"/>
              <a:gd name="T112" fmla="*/ 3359 w 4043"/>
              <a:gd name="T113" fmla="*/ 12 h 3090"/>
              <a:gd name="T114" fmla="*/ 3397 w 4043"/>
              <a:gd name="T115" fmla="*/ 4 h 3090"/>
              <a:gd name="T116" fmla="*/ 3437 w 4043"/>
              <a:gd name="T117" fmla="*/ 0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00CA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35579" y="3149227"/>
            <a:ext cx="15770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Оптимизирован процесс «Управление потерями электроэнергии» (экономия 450 млн. руб.)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35700" y="4147984"/>
            <a:ext cx="1946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Уровень зрелости бизнес-процессов повысился на 36%.</a:t>
            </a:r>
            <a:br>
              <a:rPr lang="ru-RU" sz="800" dirty="0">
                <a:solidFill>
                  <a:schemeClr val="bg1"/>
                </a:solidFill>
                <a:latin typeface="Montserrat" pitchFamily="2" charset="-52"/>
              </a:rPr>
            </a:br>
            <a:endParaRPr lang="ru-RU" sz="800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874503-8BC4-46F1-B2F2-71CAA9ADE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215" y="2554414"/>
            <a:ext cx="677246" cy="450925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2735576" y="3713627"/>
            <a:ext cx="1691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Повышение коэффициента автоматизации по ключевым процессам - 93%.</a:t>
            </a:r>
          </a:p>
        </p:txBody>
      </p:sp>
      <p:sp>
        <p:nvSpPr>
          <p:cNvPr id="45" name="Freeform 1218"/>
          <p:cNvSpPr>
            <a:spLocks/>
          </p:cNvSpPr>
          <p:nvPr/>
        </p:nvSpPr>
        <p:spPr bwMode="auto">
          <a:xfrm>
            <a:off x="2605084" y="3224111"/>
            <a:ext cx="123414" cy="94393"/>
          </a:xfrm>
          <a:custGeom>
            <a:avLst/>
            <a:gdLst>
              <a:gd name="T0" fmla="*/ 3437 w 4043"/>
              <a:gd name="T1" fmla="*/ 0 h 3090"/>
              <a:gd name="T2" fmla="*/ 3477 w 4043"/>
              <a:gd name="T3" fmla="*/ 4 h 3090"/>
              <a:gd name="T4" fmla="*/ 3516 w 4043"/>
              <a:gd name="T5" fmla="*/ 12 h 3090"/>
              <a:gd name="T6" fmla="*/ 3550 w 4043"/>
              <a:gd name="T7" fmla="*/ 27 h 3090"/>
              <a:gd name="T8" fmla="*/ 3584 w 4043"/>
              <a:gd name="T9" fmla="*/ 47 h 3090"/>
              <a:gd name="T10" fmla="*/ 3615 w 4043"/>
              <a:gd name="T11" fmla="*/ 73 h 3090"/>
              <a:gd name="T12" fmla="*/ 3970 w 4043"/>
              <a:gd name="T13" fmla="*/ 427 h 3090"/>
              <a:gd name="T14" fmla="*/ 3996 w 4043"/>
              <a:gd name="T15" fmla="*/ 457 h 3090"/>
              <a:gd name="T16" fmla="*/ 4015 w 4043"/>
              <a:gd name="T17" fmla="*/ 491 h 3090"/>
              <a:gd name="T18" fmla="*/ 4030 w 4043"/>
              <a:gd name="T19" fmla="*/ 525 h 3090"/>
              <a:gd name="T20" fmla="*/ 4039 w 4043"/>
              <a:gd name="T21" fmla="*/ 563 h 3090"/>
              <a:gd name="T22" fmla="*/ 4043 w 4043"/>
              <a:gd name="T23" fmla="*/ 604 h 3090"/>
              <a:gd name="T24" fmla="*/ 4039 w 4043"/>
              <a:gd name="T25" fmla="*/ 644 h 3090"/>
              <a:gd name="T26" fmla="*/ 4030 w 4043"/>
              <a:gd name="T27" fmla="*/ 682 h 3090"/>
              <a:gd name="T28" fmla="*/ 4015 w 4043"/>
              <a:gd name="T29" fmla="*/ 717 h 3090"/>
              <a:gd name="T30" fmla="*/ 3996 w 4043"/>
              <a:gd name="T31" fmla="*/ 750 h 3090"/>
              <a:gd name="T32" fmla="*/ 3970 w 4043"/>
              <a:gd name="T33" fmla="*/ 780 h 3090"/>
              <a:gd name="T34" fmla="*/ 2081 w 4043"/>
              <a:gd name="T35" fmla="*/ 2663 h 3090"/>
              <a:gd name="T36" fmla="*/ 1726 w 4043"/>
              <a:gd name="T37" fmla="*/ 3017 h 3090"/>
              <a:gd name="T38" fmla="*/ 1695 w 4043"/>
              <a:gd name="T39" fmla="*/ 3043 h 3090"/>
              <a:gd name="T40" fmla="*/ 1663 w 4043"/>
              <a:gd name="T41" fmla="*/ 3062 h 3090"/>
              <a:gd name="T42" fmla="*/ 1627 w 4043"/>
              <a:gd name="T43" fmla="*/ 3077 h 3090"/>
              <a:gd name="T44" fmla="*/ 1589 w 4043"/>
              <a:gd name="T45" fmla="*/ 3086 h 3090"/>
              <a:gd name="T46" fmla="*/ 1549 w 4043"/>
              <a:gd name="T47" fmla="*/ 3090 h 3090"/>
              <a:gd name="T48" fmla="*/ 1509 w 4043"/>
              <a:gd name="T49" fmla="*/ 3086 h 3090"/>
              <a:gd name="T50" fmla="*/ 1470 w 4043"/>
              <a:gd name="T51" fmla="*/ 3077 h 3090"/>
              <a:gd name="T52" fmla="*/ 1434 w 4043"/>
              <a:gd name="T53" fmla="*/ 3062 h 3090"/>
              <a:gd name="T54" fmla="*/ 1402 w 4043"/>
              <a:gd name="T55" fmla="*/ 3043 h 3090"/>
              <a:gd name="T56" fmla="*/ 1371 w 4043"/>
              <a:gd name="T57" fmla="*/ 3017 h 3090"/>
              <a:gd name="T58" fmla="*/ 1016 w 4043"/>
              <a:gd name="T59" fmla="*/ 2663 h 3090"/>
              <a:gd name="T60" fmla="*/ 73 w 4043"/>
              <a:gd name="T61" fmla="*/ 1721 h 3090"/>
              <a:gd name="T62" fmla="*/ 47 w 4043"/>
              <a:gd name="T63" fmla="*/ 1691 h 3090"/>
              <a:gd name="T64" fmla="*/ 26 w 4043"/>
              <a:gd name="T65" fmla="*/ 1658 h 3090"/>
              <a:gd name="T66" fmla="*/ 11 w 4043"/>
              <a:gd name="T67" fmla="*/ 1622 h 3090"/>
              <a:gd name="T68" fmla="*/ 2 w 4043"/>
              <a:gd name="T69" fmla="*/ 1585 h 3090"/>
              <a:gd name="T70" fmla="*/ 0 w 4043"/>
              <a:gd name="T71" fmla="*/ 1545 h 3090"/>
              <a:gd name="T72" fmla="*/ 2 w 4043"/>
              <a:gd name="T73" fmla="*/ 1504 h 3090"/>
              <a:gd name="T74" fmla="*/ 11 w 4043"/>
              <a:gd name="T75" fmla="*/ 1467 h 3090"/>
              <a:gd name="T76" fmla="*/ 26 w 4043"/>
              <a:gd name="T77" fmla="*/ 1431 h 3090"/>
              <a:gd name="T78" fmla="*/ 47 w 4043"/>
              <a:gd name="T79" fmla="*/ 1398 h 3090"/>
              <a:gd name="T80" fmla="*/ 73 w 4043"/>
              <a:gd name="T81" fmla="*/ 1368 h 3090"/>
              <a:gd name="T82" fmla="*/ 428 w 4043"/>
              <a:gd name="T83" fmla="*/ 1015 h 3090"/>
              <a:gd name="T84" fmla="*/ 457 w 4043"/>
              <a:gd name="T85" fmla="*/ 989 h 3090"/>
              <a:gd name="T86" fmla="*/ 491 w 4043"/>
              <a:gd name="T87" fmla="*/ 968 h 3090"/>
              <a:gd name="T88" fmla="*/ 527 w 4043"/>
              <a:gd name="T89" fmla="*/ 953 h 3090"/>
              <a:gd name="T90" fmla="*/ 564 w 4043"/>
              <a:gd name="T91" fmla="*/ 944 h 3090"/>
              <a:gd name="T92" fmla="*/ 605 w 4043"/>
              <a:gd name="T93" fmla="*/ 942 h 3090"/>
              <a:gd name="T94" fmla="*/ 645 w 4043"/>
              <a:gd name="T95" fmla="*/ 944 h 3090"/>
              <a:gd name="T96" fmla="*/ 684 w 4043"/>
              <a:gd name="T97" fmla="*/ 953 h 3090"/>
              <a:gd name="T98" fmla="*/ 718 w 4043"/>
              <a:gd name="T99" fmla="*/ 968 h 3090"/>
              <a:gd name="T100" fmla="*/ 752 w 4043"/>
              <a:gd name="T101" fmla="*/ 989 h 3090"/>
              <a:gd name="T102" fmla="*/ 783 w 4043"/>
              <a:gd name="T103" fmla="*/ 1015 h 3090"/>
              <a:gd name="T104" fmla="*/ 1549 w 4043"/>
              <a:gd name="T105" fmla="*/ 1781 h 3090"/>
              <a:gd name="T106" fmla="*/ 3260 w 4043"/>
              <a:gd name="T107" fmla="*/ 73 h 3090"/>
              <a:gd name="T108" fmla="*/ 3291 w 4043"/>
              <a:gd name="T109" fmla="*/ 47 h 3090"/>
              <a:gd name="T110" fmla="*/ 3323 w 4043"/>
              <a:gd name="T111" fmla="*/ 27 h 3090"/>
              <a:gd name="T112" fmla="*/ 3359 w 4043"/>
              <a:gd name="T113" fmla="*/ 12 h 3090"/>
              <a:gd name="T114" fmla="*/ 3397 w 4043"/>
              <a:gd name="T115" fmla="*/ 4 h 3090"/>
              <a:gd name="T116" fmla="*/ 3437 w 4043"/>
              <a:gd name="T117" fmla="*/ 0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00CA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</p:txBody>
      </p:sp>
      <p:sp>
        <p:nvSpPr>
          <p:cNvPr id="46" name="Freeform 1218"/>
          <p:cNvSpPr>
            <a:spLocks/>
          </p:cNvSpPr>
          <p:nvPr/>
        </p:nvSpPr>
        <p:spPr bwMode="auto">
          <a:xfrm>
            <a:off x="2605084" y="3783550"/>
            <a:ext cx="123414" cy="94393"/>
          </a:xfrm>
          <a:custGeom>
            <a:avLst/>
            <a:gdLst>
              <a:gd name="T0" fmla="*/ 3437 w 4043"/>
              <a:gd name="T1" fmla="*/ 0 h 3090"/>
              <a:gd name="T2" fmla="*/ 3477 w 4043"/>
              <a:gd name="T3" fmla="*/ 4 h 3090"/>
              <a:gd name="T4" fmla="*/ 3516 w 4043"/>
              <a:gd name="T5" fmla="*/ 12 h 3090"/>
              <a:gd name="T6" fmla="*/ 3550 w 4043"/>
              <a:gd name="T7" fmla="*/ 27 h 3090"/>
              <a:gd name="T8" fmla="*/ 3584 w 4043"/>
              <a:gd name="T9" fmla="*/ 47 h 3090"/>
              <a:gd name="T10" fmla="*/ 3615 w 4043"/>
              <a:gd name="T11" fmla="*/ 73 h 3090"/>
              <a:gd name="T12" fmla="*/ 3970 w 4043"/>
              <a:gd name="T13" fmla="*/ 427 h 3090"/>
              <a:gd name="T14" fmla="*/ 3996 w 4043"/>
              <a:gd name="T15" fmla="*/ 457 h 3090"/>
              <a:gd name="T16" fmla="*/ 4015 w 4043"/>
              <a:gd name="T17" fmla="*/ 491 h 3090"/>
              <a:gd name="T18" fmla="*/ 4030 w 4043"/>
              <a:gd name="T19" fmla="*/ 525 h 3090"/>
              <a:gd name="T20" fmla="*/ 4039 w 4043"/>
              <a:gd name="T21" fmla="*/ 563 h 3090"/>
              <a:gd name="T22" fmla="*/ 4043 w 4043"/>
              <a:gd name="T23" fmla="*/ 604 h 3090"/>
              <a:gd name="T24" fmla="*/ 4039 w 4043"/>
              <a:gd name="T25" fmla="*/ 644 h 3090"/>
              <a:gd name="T26" fmla="*/ 4030 w 4043"/>
              <a:gd name="T27" fmla="*/ 682 h 3090"/>
              <a:gd name="T28" fmla="*/ 4015 w 4043"/>
              <a:gd name="T29" fmla="*/ 717 h 3090"/>
              <a:gd name="T30" fmla="*/ 3996 w 4043"/>
              <a:gd name="T31" fmla="*/ 750 h 3090"/>
              <a:gd name="T32" fmla="*/ 3970 w 4043"/>
              <a:gd name="T33" fmla="*/ 780 h 3090"/>
              <a:gd name="T34" fmla="*/ 2081 w 4043"/>
              <a:gd name="T35" fmla="*/ 2663 h 3090"/>
              <a:gd name="T36" fmla="*/ 1726 w 4043"/>
              <a:gd name="T37" fmla="*/ 3017 h 3090"/>
              <a:gd name="T38" fmla="*/ 1695 w 4043"/>
              <a:gd name="T39" fmla="*/ 3043 h 3090"/>
              <a:gd name="T40" fmla="*/ 1663 w 4043"/>
              <a:gd name="T41" fmla="*/ 3062 h 3090"/>
              <a:gd name="T42" fmla="*/ 1627 w 4043"/>
              <a:gd name="T43" fmla="*/ 3077 h 3090"/>
              <a:gd name="T44" fmla="*/ 1589 w 4043"/>
              <a:gd name="T45" fmla="*/ 3086 h 3090"/>
              <a:gd name="T46" fmla="*/ 1549 w 4043"/>
              <a:gd name="T47" fmla="*/ 3090 h 3090"/>
              <a:gd name="T48" fmla="*/ 1509 w 4043"/>
              <a:gd name="T49" fmla="*/ 3086 h 3090"/>
              <a:gd name="T50" fmla="*/ 1470 w 4043"/>
              <a:gd name="T51" fmla="*/ 3077 h 3090"/>
              <a:gd name="T52" fmla="*/ 1434 w 4043"/>
              <a:gd name="T53" fmla="*/ 3062 h 3090"/>
              <a:gd name="T54" fmla="*/ 1402 w 4043"/>
              <a:gd name="T55" fmla="*/ 3043 h 3090"/>
              <a:gd name="T56" fmla="*/ 1371 w 4043"/>
              <a:gd name="T57" fmla="*/ 3017 h 3090"/>
              <a:gd name="T58" fmla="*/ 1016 w 4043"/>
              <a:gd name="T59" fmla="*/ 2663 h 3090"/>
              <a:gd name="T60" fmla="*/ 73 w 4043"/>
              <a:gd name="T61" fmla="*/ 1721 h 3090"/>
              <a:gd name="T62" fmla="*/ 47 w 4043"/>
              <a:gd name="T63" fmla="*/ 1691 h 3090"/>
              <a:gd name="T64" fmla="*/ 26 w 4043"/>
              <a:gd name="T65" fmla="*/ 1658 h 3090"/>
              <a:gd name="T66" fmla="*/ 11 w 4043"/>
              <a:gd name="T67" fmla="*/ 1622 h 3090"/>
              <a:gd name="T68" fmla="*/ 2 w 4043"/>
              <a:gd name="T69" fmla="*/ 1585 h 3090"/>
              <a:gd name="T70" fmla="*/ 0 w 4043"/>
              <a:gd name="T71" fmla="*/ 1545 h 3090"/>
              <a:gd name="T72" fmla="*/ 2 w 4043"/>
              <a:gd name="T73" fmla="*/ 1504 h 3090"/>
              <a:gd name="T74" fmla="*/ 11 w 4043"/>
              <a:gd name="T75" fmla="*/ 1467 h 3090"/>
              <a:gd name="T76" fmla="*/ 26 w 4043"/>
              <a:gd name="T77" fmla="*/ 1431 h 3090"/>
              <a:gd name="T78" fmla="*/ 47 w 4043"/>
              <a:gd name="T79" fmla="*/ 1398 h 3090"/>
              <a:gd name="T80" fmla="*/ 73 w 4043"/>
              <a:gd name="T81" fmla="*/ 1368 h 3090"/>
              <a:gd name="T82" fmla="*/ 428 w 4043"/>
              <a:gd name="T83" fmla="*/ 1015 h 3090"/>
              <a:gd name="T84" fmla="*/ 457 w 4043"/>
              <a:gd name="T85" fmla="*/ 989 h 3090"/>
              <a:gd name="T86" fmla="*/ 491 w 4043"/>
              <a:gd name="T87" fmla="*/ 968 h 3090"/>
              <a:gd name="T88" fmla="*/ 527 w 4043"/>
              <a:gd name="T89" fmla="*/ 953 h 3090"/>
              <a:gd name="T90" fmla="*/ 564 w 4043"/>
              <a:gd name="T91" fmla="*/ 944 h 3090"/>
              <a:gd name="T92" fmla="*/ 605 w 4043"/>
              <a:gd name="T93" fmla="*/ 942 h 3090"/>
              <a:gd name="T94" fmla="*/ 645 w 4043"/>
              <a:gd name="T95" fmla="*/ 944 h 3090"/>
              <a:gd name="T96" fmla="*/ 684 w 4043"/>
              <a:gd name="T97" fmla="*/ 953 h 3090"/>
              <a:gd name="T98" fmla="*/ 718 w 4043"/>
              <a:gd name="T99" fmla="*/ 968 h 3090"/>
              <a:gd name="T100" fmla="*/ 752 w 4043"/>
              <a:gd name="T101" fmla="*/ 989 h 3090"/>
              <a:gd name="T102" fmla="*/ 783 w 4043"/>
              <a:gd name="T103" fmla="*/ 1015 h 3090"/>
              <a:gd name="T104" fmla="*/ 1549 w 4043"/>
              <a:gd name="T105" fmla="*/ 1781 h 3090"/>
              <a:gd name="T106" fmla="*/ 3260 w 4043"/>
              <a:gd name="T107" fmla="*/ 73 h 3090"/>
              <a:gd name="T108" fmla="*/ 3291 w 4043"/>
              <a:gd name="T109" fmla="*/ 47 h 3090"/>
              <a:gd name="T110" fmla="*/ 3323 w 4043"/>
              <a:gd name="T111" fmla="*/ 27 h 3090"/>
              <a:gd name="T112" fmla="*/ 3359 w 4043"/>
              <a:gd name="T113" fmla="*/ 12 h 3090"/>
              <a:gd name="T114" fmla="*/ 3397 w 4043"/>
              <a:gd name="T115" fmla="*/ 4 h 3090"/>
              <a:gd name="T116" fmla="*/ 3437 w 4043"/>
              <a:gd name="T117" fmla="*/ 0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00CA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</p:txBody>
      </p:sp>
      <p:sp>
        <p:nvSpPr>
          <p:cNvPr id="47" name="Freeform 1218"/>
          <p:cNvSpPr>
            <a:spLocks/>
          </p:cNvSpPr>
          <p:nvPr/>
        </p:nvSpPr>
        <p:spPr bwMode="auto">
          <a:xfrm>
            <a:off x="2622829" y="4227692"/>
            <a:ext cx="123414" cy="94393"/>
          </a:xfrm>
          <a:custGeom>
            <a:avLst/>
            <a:gdLst>
              <a:gd name="T0" fmla="*/ 3437 w 4043"/>
              <a:gd name="T1" fmla="*/ 0 h 3090"/>
              <a:gd name="T2" fmla="*/ 3477 w 4043"/>
              <a:gd name="T3" fmla="*/ 4 h 3090"/>
              <a:gd name="T4" fmla="*/ 3516 w 4043"/>
              <a:gd name="T5" fmla="*/ 12 h 3090"/>
              <a:gd name="T6" fmla="*/ 3550 w 4043"/>
              <a:gd name="T7" fmla="*/ 27 h 3090"/>
              <a:gd name="T8" fmla="*/ 3584 w 4043"/>
              <a:gd name="T9" fmla="*/ 47 h 3090"/>
              <a:gd name="T10" fmla="*/ 3615 w 4043"/>
              <a:gd name="T11" fmla="*/ 73 h 3090"/>
              <a:gd name="T12" fmla="*/ 3970 w 4043"/>
              <a:gd name="T13" fmla="*/ 427 h 3090"/>
              <a:gd name="T14" fmla="*/ 3996 w 4043"/>
              <a:gd name="T15" fmla="*/ 457 h 3090"/>
              <a:gd name="T16" fmla="*/ 4015 w 4043"/>
              <a:gd name="T17" fmla="*/ 491 h 3090"/>
              <a:gd name="T18" fmla="*/ 4030 w 4043"/>
              <a:gd name="T19" fmla="*/ 525 h 3090"/>
              <a:gd name="T20" fmla="*/ 4039 w 4043"/>
              <a:gd name="T21" fmla="*/ 563 h 3090"/>
              <a:gd name="T22" fmla="*/ 4043 w 4043"/>
              <a:gd name="T23" fmla="*/ 604 h 3090"/>
              <a:gd name="T24" fmla="*/ 4039 w 4043"/>
              <a:gd name="T25" fmla="*/ 644 h 3090"/>
              <a:gd name="T26" fmla="*/ 4030 w 4043"/>
              <a:gd name="T27" fmla="*/ 682 h 3090"/>
              <a:gd name="T28" fmla="*/ 4015 w 4043"/>
              <a:gd name="T29" fmla="*/ 717 h 3090"/>
              <a:gd name="T30" fmla="*/ 3996 w 4043"/>
              <a:gd name="T31" fmla="*/ 750 h 3090"/>
              <a:gd name="T32" fmla="*/ 3970 w 4043"/>
              <a:gd name="T33" fmla="*/ 780 h 3090"/>
              <a:gd name="T34" fmla="*/ 2081 w 4043"/>
              <a:gd name="T35" fmla="*/ 2663 h 3090"/>
              <a:gd name="T36" fmla="*/ 1726 w 4043"/>
              <a:gd name="T37" fmla="*/ 3017 h 3090"/>
              <a:gd name="T38" fmla="*/ 1695 w 4043"/>
              <a:gd name="T39" fmla="*/ 3043 h 3090"/>
              <a:gd name="T40" fmla="*/ 1663 w 4043"/>
              <a:gd name="T41" fmla="*/ 3062 h 3090"/>
              <a:gd name="T42" fmla="*/ 1627 w 4043"/>
              <a:gd name="T43" fmla="*/ 3077 h 3090"/>
              <a:gd name="T44" fmla="*/ 1589 w 4043"/>
              <a:gd name="T45" fmla="*/ 3086 h 3090"/>
              <a:gd name="T46" fmla="*/ 1549 w 4043"/>
              <a:gd name="T47" fmla="*/ 3090 h 3090"/>
              <a:gd name="T48" fmla="*/ 1509 w 4043"/>
              <a:gd name="T49" fmla="*/ 3086 h 3090"/>
              <a:gd name="T50" fmla="*/ 1470 w 4043"/>
              <a:gd name="T51" fmla="*/ 3077 h 3090"/>
              <a:gd name="T52" fmla="*/ 1434 w 4043"/>
              <a:gd name="T53" fmla="*/ 3062 h 3090"/>
              <a:gd name="T54" fmla="*/ 1402 w 4043"/>
              <a:gd name="T55" fmla="*/ 3043 h 3090"/>
              <a:gd name="T56" fmla="*/ 1371 w 4043"/>
              <a:gd name="T57" fmla="*/ 3017 h 3090"/>
              <a:gd name="T58" fmla="*/ 1016 w 4043"/>
              <a:gd name="T59" fmla="*/ 2663 h 3090"/>
              <a:gd name="T60" fmla="*/ 73 w 4043"/>
              <a:gd name="T61" fmla="*/ 1721 h 3090"/>
              <a:gd name="T62" fmla="*/ 47 w 4043"/>
              <a:gd name="T63" fmla="*/ 1691 h 3090"/>
              <a:gd name="T64" fmla="*/ 26 w 4043"/>
              <a:gd name="T65" fmla="*/ 1658 h 3090"/>
              <a:gd name="T66" fmla="*/ 11 w 4043"/>
              <a:gd name="T67" fmla="*/ 1622 h 3090"/>
              <a:gd name="T68" fmla="*/ 2 w 4043"/>
              <a:gd name="T69" fmla="*/ 1585 h 3090"/>
              <a:gd name="T70" fmla="*/ 0 w 4043"/>
              <a:gd name="T71" fmla="*/ 1545 h 3090"/>
              <a:gd name="T72" fmla="*/ 2 w 4043"/>
              <a:gd name="T73" fmla="*/ 1504 h 3090"/>
              <a:gd name="T74" fmla="*/ 11 w 4043"/>
              <a:gd name="T75" fmla="*/ 1467 h 3090"/>
              <a:gd name="T76" fmla="*/ 26 w 4043"/>
              <a:gd name="T77" fmla="*/ 1431 h 3090"/>
              <a:gd name="T78" fmla="*/ 47 w 4043"/>
              <a:gd name="T79" fmla="*/ 1398 h 3090"/>
              <a:gd name="T80" fmla="*/ 73 w 4043"/>
              <a:gd name="T81" fmla="*/ 1368 h 3090"/>
              <a:gd name="T82" fmla="*/ 428 w 4043"/>
              <a:gd name="T83" fmla="*/ 1015 h 3090"/>
              <a:gd name="T84" fmla="*/ 457 w 4043"/>
              <a:gd name="T85" fmla="*/ 989 h 3090"/>
              <a:gd name="T86" fmla="*/ 491 w 4043"/>
              <a:gd name="T87" fmla="*/ 968 h 3090"/>
              <a:gd name="T88" fmla="*/ 527 w 4043"/>
              <a:gd name="T89" fmla="*/ 953 h 3090"/>
              <a:gd name="T90" fmla="*/ 564 w 4043"/>
              <a:gd name="T91" fmla="*/ 944 h 3090"/>
              <a:gd name="T92" fmla="*/ 605 w 4043"/>
              <a:gd name="T93" fmla="*/ 942 h 3090"/>
              <a:gd name="T94" fmla="*/ 645 w 4043"/>
              <a:gd name="T95" fmla="*/ 944 h 3090"/>
              <a:gd name="T96" fmla="*/ 684 w 4043"/>
              <a:gd name="T97" fmla="*/ 953 h 3090"/>
              <a:gd name="T98" fmla="*/ 718 w 4043"/>
              <a:gd name="T99" fmla="*/ 968 h 3090"/>
              <a:gd name="T100" fmla="*/ 752 w 4043"/>
              <a:gd name="T101" fmla="*/ 989 h 3090"/>
              <a:gd name="T102" fmla="*/ 783 w 4043"/>
              <a:gd name="T103" fmla="*/ 1015 h 3090"/>
              <a:gd name="T104" fmla="*/ 1549 w 4043"/>
              <a:gd name="T105" fmla="*/ 1781 h 3090"/>
              <a:gd name="T106" fmla="*/ 3260 w 4043"/>
              <a:gd name="T107" fmla="*/ 73 h 3090"/>
              <a:gd name="T108" fmla="*/ 3291 w 4043"/>
              <a:gd name="T109" fmla="*/ 47 h 3090"/>
              <a:gd name="T110" fmla="*/ 3323 w 4043"/>
              <a:gd name="T111" fmla="*/ 27 h 3090"/>
              <a:gd name="T112" fmla="*/ 3359 w 4043"/>
              <a:gd name="T113" fmla="*/ 12 h 3090"/>
              <a:gd name="T114" fmla="*/ 3397 w 4043"/>
              <a:gd name="T115" fmla="*/ 4 h 3090"/>
              <a:gd name="T116" fmla="*/ 3437 w 4043"/>
              <a:gd name="T117" fmla="*/ 0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00CA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093" y="3149225"/>
            <a:ext cx="15719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По процессу «Открытие точек продаж» сокращена длительность исполнения процесса на 30%.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4520" y="3819987"/>
            <a:ext cx="1619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По процессу «Ипотека» экономический эффект от централизации функции - 20%, производительность увеличена в 2,5 раза.</a:t>
            </a:r>
          </a:p>
        </p:txBody>
      </p:sp>
      <p:pic>
        <p:nvPicPr>
          <p:cNvPr id="12" name="Рисунок 16">
            <a:extLst>
              <a:ext uri="{FF2B5EF4-FFF2-40B4-BE49-F238E27FC236}">
                <a16:creationId xmlns:a16="http://schemas.microsoft.com/office/drawing/2014/main" id="{0C874503-8BC4-46F1-B2F2-71CAA9ADE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34" y="2562564"/>
            <a:ext cx="695770" cy="463259"/>
          </a:xfrm>
          <a:prstGeom prst="rect">
            <a:avLst/>
          </a:prstGeom>
        </p:spPr>
      </p:pic>
      <p:pic>
        <p:nvPicPr>
          <p:cNvPr id="6" name="Рисунок 5" descr="yfD04IRfzLw-PhotoRo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4632" y="1870938"/>
            <a:ext cx="1059179" cy="594023"/>
          </a:xfrm>
          <a:prstGeom prst="rect">
            <a:avLst/>
          </a:prstGeom>
        </p:spPr>
      </p:pic>
      <p:sp>
        <p:nvSpPr>
          <p:cNvPr id="48" name="Freeform 1218"/>
          <p:cNvSpPr>
            <a:spLocks/>
          </p:cNvSpPr>
          <p:nvPr/>
        </p:nvSpPr>
        <p:spPr bwMode="auto">
          <a:xfrm>
            <a:off x="480692" y="3221983"/>
            <a:ext cx="123414" cy="94393"/>
          </a:xfrm>
          <a:custGeom>
            <a:avLst/>
            <a:gdLst>
              <a:gd name="T0" fmla="*/ 3437 w 4043"/>
              <a:gd name="T1" fmla="*/ 0 h 3090"/>
              <a:gd name="T2" fmla="*/ 3477 w 4043"/>
              <a:gd name="T3" fmla="*/ 4 h 3090"/>
              <a:gd name="T4" fmla="*/ 3516 w 4043"/>
              <a:gd name="T5" fmla="*/ 12 h 3090"/>
              <a:gd name="T6" fmla="*/ 3550 w 4043"/>
              <a:gd name="T7" fmla="*/ 27 h 3090"/>
              <a:gd name="T8" fmla="*/ 3584 w 4043"/>
              <a:gd name="T9" fmla="*/ 47 h 3090"/>
              <a:gd name="T10" fmla="*/ 3615 w 4043"/>
              <a:gd name="T11" fmla="*/ 73 h 3090"/>
              <a:gd name="T12" fmla="*/ 3970 w 4043"/>
              <a:gd name="T13" fmla="*/ 427 h 3090"/>
              <a:gd name="T14" fmla="*/ 3996 w 4043"/>
              <a:gd name="T15" fmla="*/ 457 h 3090"/>
              <a:gd name="T16" fmla="*/ 4015 w 4043"/>
              <a:gd name="T17" fmla="*/ 491 h 3090"/>
              <a:gd name="T18" fmla="*/ 4030 w 4043"/>
              <a:gd name="T19" fmla="*/ 525 h 3090"/>
              <a:gd name="T20" fmla="*/ 4039 w 4043"/>
              <a:gd name="T21" fmla="*/ 563 h 3090"/>
              <a:gd name="T22" fmla="*/ 4043 w 4043"/>
              <a:gd name="T23" fmla="*/ 604 h 3090"/>
              <a:gd name="T24" fmla="*/ 4039 w 4043"/>
              <a:gd name="T25" fmla="*/ 644 h 3090"/>
              <a:gd name="T26" fmla="*/ 4030 w 4043"/>
              <a:gd name="T27" fmla="*/ 682 h 3090"/>
              <a:gd name="T28" fmla="*/ 4015 w 4043"/>
              <a:gd name="T29" fmla="*/ 717 h 3090"/>
              <a:gd name="T30" fmla="*/ 3996 w 4043"/>
              <a:gd name="T31" fmla="*/ 750 h 3090"/>
              <a:gd name="T32" fmla="*/ 3970 w 4043"/>
              <a:gd name="T33" fmla="*/ 780 h 3090"/>
              <a:gd name="T34" fmla="*/ 2081 w 4043"/>
              <a:gd name="T35" fmla="*/ 2663 h 3090"/>
              <a:gd name="T36" fmla="*/ 1726 w 4043"/>
              <a:gd name="T37" fmla="*/ 3017 h 3090"/>
              <a:gd name="T38" fmla="*/ 1695 w 4043"/>
              <a:gd name="T39" fmla="*/ 3043 h 3090"/>
              <a:gd name="T40" fmla="*/ 1663 w 4043"/>
              <a:gd name="T41" fmla="*/ 3062 h 3090"/>
              <a:gd name="T42" fmla="*/ 1627 w 4043"/>
              <a:gd name="T43" fmla="*/ 3077 h 3090"/>
              <a:gd name="T44" fmla="*/ 1589 w 4043"/>
              <a:gd name="T45" fmla="*/ 3086 h 3090"/>
              <a:gd name="T46" fmla="*/ 1549 w 4043"/>
              <a:gd name="T47" fmla="*/ 3090 h 3090"/>
              <a:gd name="T48" fmla="*/ 1509 w 4043"/>
              <a:gd name="T49" fmla="*/ 3086 h 3090"/>
              <a:gd name="T50" fmla="*/ 1470 w 4043"/>
              <a:gd name="T51" fmla="*/ 3077 h 3090"/>
              <a:gd name="T52" fmla="*/ 1434 w 4043"/>
              <a:gd name="T53" fmla="*/ 3062 h 3090"/>
              <a:gd name="T54" fmla="*/ 1402 w 4043"/>
              <a:gd name="T55" fmla="*/ 3043 h 3090"/>
              <a:gd name="T56" fmla="*/ 1371 w 4043"/>
              <a:gd name="T57" fmla="*/ 3017 h 3090"/>
              <a:gd name="T58" fmla="*/ 1016 w 4043"/>
              <a:gd name="T59" fmla="*/ 2663 h 3090"/>
              <a:gd name="T60" fmla="*/ 73 w 4043"/>
              <a:gd name="T61" fmla="*/ 1721 h 3090"/>
              <a:gd name="T62" fmla="*/ 47 w 4043"/>
              <a:gd name="T63" fmla="*/ 1691 h 3090"/>
              <a:gd name="T64" fmla="*/ 26 w 4043"/>
              <a:gd name="T65" fmla="*/ 1658 h 3090"/>
              <a:gd name="T66" fmla="*/ 11 w 4043"/>
              <a:gd name="T67" fmla="*/ 1622 h 3090"/>
              <a:gd name="T68" fmla="*/ 2 w 4043"/>
              <a:gd name="T69" fmla="*/ 1585 h 3090"/>
              <a:gd name="T70" fmla="*/ 0 w 4043"/>
              <a:gd name="T71" fmla="*/ 1545 h 3090"/>
              <a:gd name="T72" fmla="*/ 2 w 4043"/>
              <a:gd name="T73" fmla="*/ 1504 h 3090"/>
              <a:gd name="T74" fmla="*/ 11 w 4043"/>
              <a:gd name="T75" fmla="*/ 1467 h 3090"/>
              <a:gd name="T76" fmla="*/ 26 w 4043"/>
              <a:gd name="T77" fmla="*/ 1431 h 3090"/>
              <a:gd name="T78" fmla="*/ 47 w 4043"/>
              <a:gd name="T79" fmla="*/ 1398 h 3090"/>
              <a:gd name="T80" fmla="*/ 73 w 4043"/>
              <a:gd name="T81" fmla="*/ 1368 h 3090"/>
              <a:gd name="T82" fmla="*/ 428 w 4043"/>
              <a:gd name="T83" fmla="*/ 1015 h 3090"/>
              <a:gd name="T84" fmla="*/ 457 w 4043"/>
              <a:gd name="T85" fmla="*/ 989 h 3090"/>
              <a:gd name="T86" fmla="*/ 491 w 4043"/>
              <a:gd name="T87" fmla="*/ 968 h 3090"/>
              <a:gd name="T88" fmla="*/ 527 w 4043"/>
              <a:gd name="T89" fmla="*/ 953 h 3090"/>
              <a:gd name="T90" fmla="*/ 564 w 4043"/>
              <a:gd name="T91" fmla="*/ 944 h 3090"/>
              <a:gd name="T92" fmla="*/ 605 w 4043"/>
              <a:gd name="T93" fmla="*/ 942 h 3090"/>
              <a:gd name="T94" fmla="*/ 645 w 4043"/>
              <a:gd name="T95" fmla="*/ 944 h 3090"/>
              <a:gd name="T96" fmla="*/ 684 w 4043"/>
              <a:gd name="T97" fmla="*/ 953 h 3090"/>
              <a:gd name="T98" fmla="*/ 718 w 4043"/>
              <a:gd name="T99" fmla="*/ 968 h 3090"/>
              <a:gd name="T100" fmla="*/ 752 w 4043"/>
              <a:gd name="T101" fmla="*/ 989 h 3090"/>
              <a:gd name="T102" fmla="*/ 783 w 4043"/>
              <a:gd name="T103" fmla="*/ 1015 h 3090"/>
              <a:gd name="T104" fmla="*/ 1549 w 4043"/>
              <a:gd name="T105" fmla="*/ 1781 h 3090"/>
              <a:gd name="T106" fmla="*/ 3260 w 4043"/>
              <a:gd name="T107" fmla="*/ 73 h 3090"/>
              <a:gd name="T108" fmla="*/ 3291 w 4043"/>
              <a:gd name="T109" fmla="*/ 47 h 3090"/>
              <a:gd name="T110" fmla="*/ 3323 w 4043"/>
              <a:gd name="T111" fmla="*/ 27 h 3090"/>
              <a:gd name="T112" fmla="*/ 3359 w 4043"/>
              <a:gd name="T113" fmla="*/ 12 h 3090"/>
              <a:gd name="T114" fmla="*/ 3397 w 4043"/>
              <a:gd name="T115" fmla="*/ 4 h 3090"/>
              <a:gd name="T116" fmla="*/ 3437 w 4043"/>
              <a:gd name="T117" fmla="*/ 0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00CA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</p:txBody>
      </p:sp>
      <p:sp>
        <p:nvSpPr>
          <p:cNvPr id="49" name="Freeform 1218"/>
          <p:cNvSpPr>
            <a:spLocks/>
          </p:cNvSpPr>
          <p:nvPr/>
        </p:nvSpPr>
        <p:spPr bwMode="auto">
          <a:xfrm>
            <a:off x="484196" y="3889049"/>
            <a:ext cx="123414" cy="94393"/>
          </a:xfrm>
          <a:custGeom>
            <a:avLst/>
            <a:gdLst>
              <a:gd name="T0" fmla="*/ 3437 w 4043"/>
              <a:gd name="T1" fmla="*/ 0 h 3090"/>
              <a:gd name="T2" fmla="*/ 3477 w 4043"/>
              <a:gd name="T3" fmla="*/ 4 h 3090"/>
              <a:gd name="T4" fmla="*/ 3516 w 4043"/>
              <a:gd name="T5" fmla="*/ 12 h 3090"/>
              <a:gd name="T6" fmla="*/ 3550 w 4043"/>
              <a:gd name="T7" fmla="*/ 27 h 3090"/>
              <a:gd name="T8" fmla="*/ 3584 w 4043"/>
              <a:gd name="T9" fmla="*/ 47 h 3090"/>
              <a:gd name="T10" fmla="*/ 3615 w 4043"/>
              <a:gd name="T11" fmla="*/ 73 h 3090"/>
              <a:gd name="T12" fmla="*/ 3970 w 4043"/>
              <a:gd name="T13" fmla="*/ 427 h 3090"/>
              <a:gd name="T14" fmla="*/ 3996 w 4043"/>
              <a:gd name="T15" fmla="*/ 457 h 3090"/>
              <a:gd name="T16" fmla="*/ 4015 w 4043"/>
              <a:gd name="T17" fmla="*/ 491 h 3090"/>
              <a:gd name="T18" fmla="*/ 4030 w 4043"/>
              <a:gd name="T19" fmla="*/ 525 h 3090"/>
              <a:gd name="T20" fmla="*/ 4039 w 4043"/>
              <a:gd name="T21" fmla="*/ 563 h 3090"/>
              <a:gd name="T22" fmla="*/ 4043 w 4043"/>
              <a:gd name="T23" fmla="*/ 604 h 3090"/>
              <a:gd name="T24" fmla="*/ 4039 w 4043"/>
              <a:gd name="T25" fmla="*/ 644 h 3090"/>
              <a:gd name="T26" fmla="*/ 4030 w 4043"/>
              <a:gd name="T27" fmla="*/ 682 h 3090"/>
              <a:gd name="T28" fmla="*/ 4015 w 4043"/>
              <a:gd name="T29" fmla="*/ 717 h 3090"/>
              <a:gd name="T30" fmla="*/ 3996 w 4043"/>
              <a:gd name="T31" fmla="*/ 750 h 3090"/>
              <a:gd name="T32" fmla="*/ 3970 w 4043"/>
              <a:gd name="T33" fmla="*/ 780 h 3090"/>
              <a:gd name="T34" fmla="*/ 2081 w 4043"/>
              <a:gd name="T35" fmla="*/ 2663 h 3090"/>
              <a:gd name="T36" fmla="*/ 1726 w 4043"/>
              <a:gd name="T37" fmla="*/ 3017 h 3090"/>
              <a:gd name="T38" fmla="*/ 1695 w 4043"/>
              <a:gd name="T39" fmla="*/ 3043 h 3090"/>
              <a:gd name="T40" fmla="*/ 1663 w 4043"/>
              <a:gd name="T41" fmla="*/ 3062 h 3090"/>
              <a:gd name="T42" fmla="*/ 1627 w 4043"/>
              <a:gd name="T43" fmla="*/ 3077 h 3090"/>
              <a:gd name="T44" fmla="*/ 1589 w 4043"/>
              <a:gd name="T45" fmla="*/ 3086 h 3090"/>
              <a:gd name="T46" fmla="*/ 1549 w 4043"/>
              <a:gd name="T47" fmla="*/ 3090 h 3090"/>
              <a:gd name="T48" fmla="*/ 1509 w 4043"/>
              <a:gd name="T49" fmla="*/ 3086 h 3090"/>
              <a:gd name="T50" fmla="*/ 1470 w 4043"/>
              <a:gd name="T51" fmla="*/ 3077 h 3090"/>
              <a:gd name="T52" fmla="*/ 1434 w 4043"/>
              <a:gd name="T53" fmla="*/ 3062 h 3090"/>
              <a:gd name="T54" fmla="*/ 1402 w 4043"/>
              <a:gd name="T55" fmla="*/ 3043 h 3090"/>
              <a:gd name="T56" fmla="*/ 1371 w 4043"/>
              <a:gd name="T57" fmla="*/ 3017 h 3090"/>
              <a:gd name="T58" fmla="*/ 1016 w 4043"/>
              <a:gd name="T59" fmla="*/ 2663 h 3090"/>
              <a:gd name="T60" fmla="*/ 73 w 4043"/>
              <a:gd name="T61" fmla="*/ 1721 h 3090"/>
              <a:gd name="T62" fmla="*/ 47 w 4043"/>
              <a:gd name="T63" fmla="*/ 1691 h 3090"/>
              <a:gd name="T64" fmla="*/ 26 w 4043"/>
              <a:gd name="T65" fmla="*/ 1658 h 3090"/>
              <a:gd name="T66" fmla="*/ 11 w 4043"/>
              <a:gd name="T67" fmla="*/ 1622 h 3090"/>
              <a:gd name="T68" fmla="*/ 2 w 4043"/>
              <a:gd name="T69" fmla="*/ 1585 h 3090"/>
              <a:gd name="T70" fmla="*/ 0 w 4043"/>
              <a:gd name="T71" fmla="*/ 1545 h 3090"/>
              <a:gd name="T72" fmla="*/ 2 w 4043"/>
              <a:gd name="T73" fmla="*/ 1504 h 3090"/>
              <a:gd name="T74" fmla="*/ 11 w 4043"/>
              <a:gd name="T75" fmla="*/ 1467 h 3090"/>
              <a:gd name="T76" fmla="*/ 26 w 4043"/>
              <a:gd name="T77" fmla="*/ 1431 h 3090"/>
              <a:gd name="T78" fmla="*/ 47 w 4043"/>
              <a:gd name="T79" fmla="*/ 1398 h 3090"/>
              <a:gd name="T80" fmla="*/ 73 w 4043"/>
              <a:gd name="T81" fmla="*/ 1368 h 3090"/>
              <a:gd name="T82" fmla="*/ 428 w 4043"/>
              <a:gd name="T83" fmla="*/ 1015 h 3090"/>
              <a:gd name="T84" fmla="*/ 457 w 4043"/>
              <a:gd name="T85" fmla="*/ 989 h 3090"/>
              <a:gd name="T86" fmla="*/ 491 w 4043"/>
              <a:gd name="T87" fmla="*/ 968 h 3090"/>
              <a:gd name="T88" fmla="*/ 527 w 4043"/>
              <a:gd name="T89" fmla="*/ 953 h 3090"/>
              <a:gd name="T90" fmla="*/ 564 w 4043"/>
              <a:gd name="T91" fmla="*/ 944 h 3090"/>
              <a:gd name="T92" fmla="*/ 605 w 4043"/>
              <a:gd name="T93" fmla="*/ 942 h 3090"/>
              <a:gd name="T94" fmla="*/ 645 w 4043"/>
              <a:gd name="T95" fmla="*/ 944 h 3090"/>
              <a:gd name="T96" fmla="*/ 684 w 4043"/>
              <a:gd name="T97" fmla="*/ 953 h 3090"/>
              <a:gd name="T98" fmla="*/ 718 w 4043"/>
              <a:gd name="T99" fmla="*/ 968 h 3090"/>
              <a:gd name="T100" fmla="*/ 752 w 4043"/>
              <a:gd name="T101" fmla="*/ 989 h 3090"/>
              <a:gd name="T102" fmla="*/ 783 w 4043"/>
              <a:gd name="T103" fmla="*/ 1015 h 3090"/>
              <a:gd name="T104" fmla="*/ 1549 w 4043"/>
              <a:gd name="T105" fmla="*/ 1781 h 3090"/>
              <a:gd name="T106" fmla="*/ 3260 w 4043"/>
              <a:gd name="T107" fmla="*/ 73 h 3090"/>
              <a:gd name="T108" fmla="*/ 3291 w 4043"/>
              <a:gd name="T109" fmla="*/ 47 h 3090"/>
              <a:gd name="T110" fmla="*/ 3323 w 4043"/>
              <a:gd name="T111" fmla="*/ 27 h 3090"/>
              <a:gd name="T112" fmla="*/ 3359 w 4043"/>
              <a:gd name="T113" fmla="*/ 12 h 3090"/>
              <a:gd name="T114" fmla="*/ 3397 w 4043"/>
              <a:gd name="T115" fmla="*/ 4 h 3090"/>
              <a:gd name="T116" fmla="*/ 3437 w 4043"/>
              <a:gd name="T117" fmla="*/ 0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00CA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64198" y="1166810"/>
            <a:ext cx="704338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300" dirty="0">
                <a:solidFill>
                  <a:schemeClr val="bg1"/>
                </a:solidFill>
                <a:latin typeface="Montserrat" pitchFamily="2" charset="-52"/>
              </a:rPr>
              <a:t>Наши клиенты демонстрируют высокие результаты в выступлениях</a:t>
            </a:r>
            <a:r>
              <a:rPr lang="de-DE" sz="1300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br>
              <a:rPr lang="ru-RU" sz="13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300" dirty="0">
                <a:solidFill>
                  <a:schemeClr val="bg1"/>
                </a:solidFill>
                <a:latin typeface="Montserrat" pitchFamily="2" charset="-52"/>
              </a:rPr>
              <a:t>на профессиональных конкурсах и публикациях:</a:t>
            </a:r>
          </a:p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endParaRPr lang="ru-RU" sz="1300" dirty="0">
              <a:latin typeface="Montserrat" pitchFamily="2" charset="-52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6DA7111-0AD8-425F-AF63-5EC95C8EC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22" y="304478"/>
            <a:ext cx="1707004" cy="369624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51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Истории успеха пользователей </a:t>
              </a:r>
              <a:b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</a:b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Business Studio</a:t>
              </a:r>
            </a:p>
          </p:txBody>
        </p: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84C5724-2E94-445E-95A6-DFCA4F3B5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95" y="1544611"/>
            <a:ext cx="1253548" cy="1253548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D380FD0D-7B52-42D4-9C0B-1B2589779656}"/>
              </a:ext>
            </a:extLst>
          </p:cNvPr>
          <p:cNvSpPr/>
          <p:nvPr/>
        </p:nvSpPr>
        <p:spPr>
          <a:xfrm>
            <a:off x="585135" y="4563610"/>
            <a:ext cx="16198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  <a:hlinkClick r:id="rId7"/>
              </a:rPr>
              <a:t>Подробнее</a:t>
            </a:r>
            <a:endParaRPr lang="ru-RU" sz="8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ED94964-044B-45F6-8B9D-22A4DBEC6677}"/>
              </a:ext>
            </a:extLst>
          </p:cNvPr>
          <p:cNvSpPr/>
          <p:nvPr/>
        </p:nvSpPr>
        <p:spPr>
          <a:xfrm>
            <a:off x="2731008" y="4518883"/>
            <a:ext cx="1946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  <a:hlinkClick r:id="rId8"/>
              </a:rPr>
              <a:t>Подробнее</a:t>
            </a:r>
            <a:endParaRPr lang="ru-RU" sz="8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F85790B-8D48-4EBC-9795-47FADEA153AD}"/>
              </a:ext>
            </a:extLst>
          </p:cNvPr>
          <p:cNvSpPr/>
          <p:nvPr/>
        </p:nvSpPr>
        <p:spPr>
          <a:xfrm>
            <a:off x="4929329" y="4476720"/>
            <a:ext cx="17063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  <a:hlinkClick r:id="rId9"/>
              </a:rPr>
              <a:t>Подробнее</a:t>
            </a:r>
            <a:endParaRPr lang="ru-RU" sz="8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56605C00-3B70-42CC-91C8-6267193CDD9D}"/>
              </a:ext>
            </a:extLst>
          </p:cNvPr>
          <p:cNvSpPr/>
          <p:nvPr/>
        </p:nvSpPr>
        <p:spPr>
          <a:xfrm>
            <a:off x="7056222" y="4498587"/>
            <a:ext cx="165147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  <a:hlinkClick r:id="rId10"/>
              </a:rPr>
              <a:t>Подробнее</a:t>
            </a:r>
            <a:endParaRPr lang="ru-RU" sz="800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653449-0E02-44C7-A905-450FD0AD34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81" y="1644896"/>
            <a:ext cx="1786926" cy="10051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3814CE-210F-4954-984B-F95A9E8332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00" y="2011586"/>
            <a:ext cx="1410521" cy="263624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A6D1477-AA5B-459E-923B-482EBB2A1B40}"/>
              </a:ext>
            </a:extLst>
          </p:cNvPr>
          <p:cNvSpPr/>
          <p:nvPr/>
        </p:nvSpPr>
        <p:spPr>
          <a:xfrm>
            <a:off x="7058944" y="4110770"/>
            <a:ext cx="16514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Montserrat" pitchFamily="2" charset="-52"/>
              </a:rPr>
              <a:t>Сокращение затрат на кадровые сервисы на 75%.</a:t>
            </a:r>
          </a:p>
        </p:txBody>
      </p:sp>
      <p:sp>
        <p:nvSpPr>
          <p:cNvPr id="59" name="Freeform 1218">
            <a:extLst>
              <a:ext uri="{FF2B5EF4-FFF2-40B4-BE49-F238E27FC236}">
                <a16:creationId xmlns:a16="http://schemas.microsoft.com/office/drawing/2014/main" id="{06B91AB7-53AF-4765-AFE4-9DCCF1B9B1D8}"/>
              </a:ext>
            </a:extLst>
          </p:cNvPr>
          <p:cNvSpPr>
            <a:spLocks/>
          </p:cNvSpPr>
          <p:nvPr/>
        </p:nvSpPr>
        <p:spPr bwMode="auto">
          <a:xfrm>
            <a:off x="6966430" y="4180991"/>
            <a:ext cx="123414" cy="94393"/>
          </a:xfrm>
          <a:custGeom>
            <a:avLst/>
            <a:gdLst>
              <a:gd name="T0" fmla="*/ 3437 w 4043"/>
              <a:gd name="T1" fmla="*/ 0 h 3090"/>
              <a:gd name="T2" fmla="*/ 3477 w 4043"/>
              <a:gd name="T3" fmla="*/ 4 h 3090"/>
              <a:gd name="T4" fmla="*/ 3516 w 4043"/>
              <a:gd name="T5" fmla="*/ 12 h 3090"/>
              <a:gd name="T6" fmla="*/ 3550 w 4043"/>
              <a:gd name="T7" fmla="*/ 27 h 3090"/>
              <a:gd name="T8" fmla="*/ 3584 w 4043"/>
              <a:gd name="T9" fmla="*/ 47 h 3090"/>
              <a:gd name="T10" fmla="*/ 3615 w 4043"/>
              <a:gd name="T11" fmla="*/ 73 h 3090"/>
              <a:gd name="T12" fmla="*/ 3970 w 4043"/>
              <a:gd name="T13" fmla="*/ 427 h 3090"/>
              <a:gd name="T14" fmla="*/ 3996 w 4043"/>
              <a:gd name="T15" fmla="*/ 457 h 3090"/>
              <a:gd name="T16" fmla="*/ 4015 w 4043"/>
              <a:gd name="T17" fmla="*/ 491 h 3090"/>
              <a:gd name="T18" fmla="*/ 4030 w 4043"/>
              <a:gd name="T19" fmla="*/ 525 h 3090"/>
              <a:gd name="T20" fmla="*/ 4039 w 4043"/>
              <a:gd name="T21" fmla="*/ 563 h 3090"/>
              <a:gd name="T22" fmla="*/ 4043 w 4043"/>
              <a:gd name="T23" fmla="*/ 604 h 3090"/>
              <a:gd name="T24" fmla="*/ 4039 w 4043"/>
              <a:gd name="T25" fmla="*/ 644 h 3090"/>
              <a:gd name="T26" fmla="*/ 4030 w 4043"/>
              <a:gd name="T27" fmla="*/ 682 h 3090"/>
              <a:gd name="T28" fmla="*/ 4015 w 4043"/>
              <a:gd name="T29" fmla="*/ 717 h 3090"/>
              <a:gd name="T30" fmla="*/ 3996 w 4043"/>
              <a:gd name="T31" fmla="*/ 750 h 3090"/>
              <a:gd name="T32" fmla="*/ 3970 w 4043"/>
              <a:gd name="T33" fmla="*/ 780 h 3090"/>
              <a:gd name="T34" fmla="*/ 2081 w 4043"/>
              <a:gd name="T35" fmla="*/ 2663 h 3090"/>
              <a:gd name="T36" fmla="*/ 1726 w 4043"/>
              <a:gd name="T37" fmla="*/ 3017 h 3090"/>
              <a:gd name="T38" fmla="*/ 1695 w 4043"/>
              <a:gd name="T39" fmla="*/ 3043 h 3090"/>
              <a:gd name="T40" fmla="*/ 1663 w 4043"/>
              <a:gd name="T41" fmla="*/ 3062 h 3090"/>
              <a:gd name="T42" fmla="*/ 1627 w 4043"/>
              <a:gd name="T43" fmla="*/ 3077 h 3090"/>
              <a:gd name="T44" fmla="*/ 1589 w 4043"/>
              <a:gd name="T45" fmla="*/ 3086 h 3090"/>
              <a:gd name="T46" fmla="*/ 1549 w 4043"/>
              <a:gd name="T47" fmla="*/ 3090 h 3090"/>
              <a:gd name="T48" fmla="*/ 1509 w 4043"/>
              <a:gd name="T49" fmla="*/ 3086 h 3090"/>
              <a:gd name="T50" fmla="*/ 1470 w 4043"/>
              <a:gd name="T51" fmla="*/ 3077 h 3090"/>
              <a:gd name="T52" fmla="*/ 1434 w 4043"/>
              <a:gd name="T53" fmla="*/ 3062 h 3090"/>
              <a:gd name="T54" fmla="*/ 1402 w 4043"/>
              <a:gd name="T55" fmla="*/ 3043 h 3090"/>
              <a:gd name="T56" fmla="*/ 1371 w 4043"/>
              <a:gd name="T57" fmla="*/ 3017 h 3090"/>
              <a:gd name="T58" fmla="*/ 1016 w 4043"/>
              <a:gd name="T59" fmla="*/ 2663 h 3090"/>
              <a:gd name="T60" fmla="*/ 73 w 4043"/>
              <a:gd name="T61" fmla="*/ 1721 h 3090"/>
              <a:gd name="T62" fmla="*/ 47 w 4043"/>
              <a:gd name="T63" fmla="*/ 1691 h 3090"/>
              <a:gd name="T64" fmla="*/ 26 w 4043"/>
              <a:gd name="T65" fmla="*/ 1658 h 3090"/>
              <a:gd name="T66" fmla="*/ 11 w 4043"/>
              <a:gd name="T67" fmla="*/ 1622 h 3090"/>
              <a:gd name="T68" fmla="*/ 2 w 4043"/>
              <a:gd name="T69" fmla="*/ 1585 h 3090"/>
              <a:gd name="T70" fmla="*/ 0 w 4043"/>
              <a:gd name="T71" fmla="*/ 1545 h 3090"/>
              <a:gd name="T72" fmla="*/ 2 w 4043"/>
              <a:gd name="T73" fmla="*/ 1504 h 3090"/>
              <a:gd name="T74" fmla="*/ 11 w 4043"/>
              <a:gd name="T75" fmla="*/ 1467 h 3090"/>
              <a:gd name="T76" fmla="*/ 26 w 4043"/>
              <a:gd name="T77" fmla="*/ 1431 h 3090"/>
              <a:gd name="T78" fmla="*/ 47 w 4043"/>
              <a:gd name="T79" fmla="*/ 1398 h 3090"/>
              <a:gd name="T80" fmla="*/ 73 w 4043"/>
              <a:gd name="T81" fmla="*/ 1368 h 3090"/>
              <a:gd name="T82" fmla="*/ 428 w 4043"/>
              <a:gd name="T83" fmla="*/ 1015 h 3090"/>
              <a:gd name="T84" fmla="*/ 457 w 4043"/>
              <a:gd name="T85" fmla="*/ 989 h 3090"/>
              <a:gd name="T86" fmla="*/ 491 w 4043"/>
              <a:gd name="T87" fmla="*/ 968 h 3090"/>
              <a:gd name="T88" fmla="*/ 527 w 4043"/>
              <a:gd name="T89" fmla="*/ 953 h 3090"/>
              <a:gd name="T90" fmla="*/ 564 w 4043"/>
              <a:gd name="T91" fmla="*/ 944 h 3090"/>
              <a:gd name="T92" fmla="*/ 605 w 4043"/>
              <a:gd name="T93" fmla="*/ 942 h 3090"/>
              <a:gd name="T94" fmla="*/ 645 w 4043"/>
              <a:gd name="T95" fmla="*/ 944 h 3090"/>
              <a:gd name="T96" fmla="*/ 684 w 4043"/>
              <a:gd name="T97" fmla="*/ 953 h 3090"/>
              <a:gd name="T98" fmla="*/ 718 w 4043"/>
              <a:gd name="T99" fmla="*/ 968 h 3090"/>
              <a:gd name="T100" fmla="*/ 752 w 4043"/>
              <a:gd name="T101" fmla="*/ 989 h 3090"/>
              <a:gd name="T102" fmla="*/ 783 w 4043"/>
              <a:gd name="T103" fmla="*/ 1015 h 3090"/>
              <a:gd name="T104" fmla="*/ 1549 w 4043"/>
              <a:gd name="T105" fmla="*/ 1781 h 3090"/>
              <a:gd name="T106" fmla="*/ 3260 w 4043"/>
              <a:gd name="T107" fmla="*/ 73 h 3090"/>
              <a:gd name="T108" fmla="*/ 3291 w 4043"/>
              <a:gd name="T109" fmla="*/ 47 h 3090"/>
              <a:gd name="T110" fmla="*/ 3323 w 4043"/>
              <a:gd name="T111" fmla="*/ 27 h 3090"/>
              <a:gd name="T112" fmla="*/ 3359 w 4043"/>
              <a:gd name="T113" fmla="*/ 12 h 3090"/>
              <a:gd name="T114" fmla="*/ 3397 w 4043"/>
              <a:gd name="T115" fmla="*/ 4 h 3090"/>
              <a:gd name="T116" fmla="*/ 3437 w 4043"/>
              <a:gd name="T117" fmla="*/ 0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3" h="3090">
                <a:moveTo>
                  <a:pt x="3437" y="0"/>
                </a:moveTo>
                <a:lnTo>
                  <a:pt x="3477" y="4"/>
                </a:lnTo>
                <a:lnTo>
                  <a:pt x="3516" y="12"/>
                </a:lnTo>
                <a:lnTo>
                  <a:pt x="3550" y="27"/>
                </a:lnTo>
                <a:lnTo>
                  <a:pt x="3584" y="47"/>
                </a:lnTo>
                <a:lnTo>
                  <a:pt x="3615" y="73"/>
                </a:lnTo>
                <a:lnTo>
                  <a:pt x="3970" y="427"/>
                </a:lnTo>
                <a:lnTo>
                  <a:pt x="3996" y="457"/>
                </a:lnTo>
                <a:lnTo>
                  <a:pt x="4015" y="491"/>
                </a:lnTo>
                <a:lnTo>
                  <a:pt x="4030" y="525"/>
                </a:lnTo>
                <a:lnTo>
                  <a:pt x="4039" y="563"/>
                </a:lnTo>
                <a:lnTo>
                  <a:pt x="4043" y="604"/>
                </a:lnTo>
                <a:lnTo>
                  <a:pt x="4039" y="644"/>
                </a:lnTo>
                <a:lnTo>
                  <a:pt x="4030" y="682"/>
                </a:lnTo>
                <a:lnTo>
                  <a:pt x="4015" y="717"/>
                </a:lnTo>
                <a:lnTo>
                  <a:pt x="3996" y="750"/>
                </a:lnTo>
                <a:lnTo>
                  <a:pt x="3970" y="780"/>
                </a:lnTo>
                <a:lnTo>
                  <a:pt x="2081" y="2663"/>
                </a:lnTo>
                <a:lnTo>
                  <a:pt x="1726" y="3017"/>
                </a:lnTo>
                <a:lnTo>
                  <a:pt x="1695" y="3043"/>
                </a:lnTo>
                <a:lnTo>
                  <a:pt x="1663" y="3062"/>
                </a:lnTo>
                <a:lnTo>
                  <a:pt x="1627" y="3077"/>
                </a:lnTo>
                <a:lnTo>
                  <a:pt x="1589" y="3086"/>
                </a:lnTo>
                <a:lnTo>
                  <a:pt x="1549" y="3090"/>
                </a:lnTo>
                <a:lnTo>
                  <a:pt x="1509" y="3086"/>
                </a:lnTo>
                <a:lnTo>
                  <a:pt x="1470" y="3077"/>
                </a:lnTo>
                <a:lnTo>
                  <a:pt x="1434" y="3062"/>
                </a:lnTo>
                <a:lnTo>
                  <a:pt x="1402" y="3043"/>
                </a:lnTo>
                <a:lnTo>
                  <a:pt x="1371" y="3017"/>
                </a:lnTo>
                <a:lnTo>
                  <a:pt x="1016" y="2663"/>
                </a:lnTo>
                <a:lnTo>
                  <a:pt x="73" y="1721"/>
                </a:lnTo>
                <a:lnTo>
                  <a:pt x="47" y="1691"/>
                </a:lnTo>
                <a:lnTo>
                  <a:pt x="26" y="1658"/>
                </a:lnTo>
                <a:lnTo>
                  <a:pt x="11" y="1622"/>
                </a:lnTo>
                <a:lnTo>
                  <a:pt x="2" y="1585"/>
                </a:lnTo>
                <a:lnTo>
                  <a:pt x="0" y="1545"/>
                </a:lnTo>
                <a:lnTo>
                  <a:pt x="2" y="1504"/>
                </a:lnTo>
                <a:lnTo>
                  <a:pt x="11" y="1467"/>
                </a:lnTo>
                <a:lnTo>
                  <a:pt x="26" y="1431"/>
                </a:lnTo>
                <a:lnTo>
                  <a:pt x="47" y="1398"/>
                </a:lnTo>
                <a:lnTo>
                  <a:pt x="73" y="1368"/>
                </a:lnTo>
                <a:lnTo>
                  <a:pt x="428" y="1015"/>
                </a:lnTo>
                <a:lnTo>
                  <a:pt x="457" y="989"/>
                </a:lnTo>
                <a:lnTo>
                  <a:pt x="491" y="968"/>
                </a:lnTo>
                <a:lnTo>
                  <a:pt x="527" y="953"/>
                </a:lnTo>
                <a:lnTo>
                  <a:pt x="564" y="944"/>
                </a:lnTo>
                <a:lnTo>
                  <a:pt x="605" y="942"/>
                </a:lnTo>
                <a:lnTo>
                  <a:pt x="645" y="944"/>
                </a:lnTo>
                <a:lnTo>
                  <a:pt x="684" y="953"/>
                </a:lnTo>
                <a:lnTo>
                  <a:pt x="718" y="968"/>
                </a:lnTo>
                <a:lnTo>
                  <a:pt x="752" y="989"/>
                </a:lnTo>
                <a:lnTo>
                  <a:pt x="783" y="1015"/>
                </a:lnTo>
                <a:lnTo>
                  <a:pt x="1549" y="1781"/>
                </a:lnTo>
                <a:lnTo>
                  <a:pt x="3260" y="73"/>
                </a:lnTo>
                <a:lnTo>
                  <a:pt x="3291" y="47"/>
                </a:lnTo>
                <a:lnTo>
                  <a:pt x="3323" y="27"/>
                </a:lnTo>
                <a:lnTo>
                  <a:pt x="3359" y="12"/>
                </a:lnTo>
                <a:lnTo>
                  <a:pt x="3397" y="4"/>
                </a:lnTo>
                <a:lnTo>
                  <a:pt x="3437" y="0"/>
                </a:lnTo>
                <a:close/>
              </a:path>
            </a:pathLst>
          </a:custGeom>
          <a:solidFill>
            <a:srgbClr val="00CA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  <a:p>
            <a:endParaRPr lang="en-US" dirty="0">
              <a:latin typeface="Montserrat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D438F4-2507-44C6-833D-176632EB03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876" y="2477191"/>
            <a:ext cx="548632" cy="54863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31C2015-FF10-4690-828B-B9B1934917F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84" y="2477191"/>
            <a:ext cx="548632" cy="54863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9">
            <a:extLst>
              <a:ext uri="{FF2B5EF4-FFF2-40B4-BE49-F238E27FC236}">
                <a16:creationId xmlns:a16="http://schemas.microsoft.com/office/drawing/2014/main" id="{44BA6011-3516-47E7-906B-7AEF8EAFC02E}"/>
              </a:ext>
            </a:extLst>
          </p:cNvPr>
          <p:cNvSpPr/>
          <p:nvPr/>
        </p:nvSpPr>
        <p:spPr>
          <a:xfrm>
            <a:off x="358780" y="2456257"/>
            <a:ext cx="2826937" cy="2455220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4572000" y="2456505"/>
            <a:ext cx="2222108" cy="2455220"/>
            <a:chOff x="3624559" y="1965945"/>
            <a:chExt cx="2657475" cy="2936260"/>
          </a:xfrm>
        </p:grpSpPr>
        <p:sp>
          <p:nvSpPr>
            <p:cNvPr id="16" name="Скругленный прямоугольник 19">
              <a:extLst>
                <a:ext uri="{FF2B5EF4-FFF2-40B4-BE49-F238E27FC236}">
                  <a16:creationId xmlns:a16="http://schemas.microsoft.com/office/drawing/2014/main" id="{44BA6011-3516-47E7-906B-7AEF8EAFC02E}"/>
                </a:ext>
              </a:extLst>
            </p:cNvPr>
            <p:cNvSpPr/>
            <p:nvPr/>
          </p:nvSpPr>
          <p:spPr>
            <a:xfrm>
              <a:off x="3624559" y="1965945"/>
              <a:ext cx="2657475" cy="2936260"/>
            </a:xfrm>
            <a:prstGeom prst="roundRect">
              <a:avLst>
                <a:gd name="adj" fmla="val 4863"/>
              </a:avLst>
            </a:prstGeom>
            <a:solidFill>
              <a:srgbClr val="00CAF2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Google Shape;392;p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48095" y="2163860"/>
              <a:ext cx="2225588" cy="25404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512164" y="1313180"/>
            <a:ext cx="4493552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dirty="0">
                <a:solidFill>
                  <a:srgbClr val="F8F8F8"/>
                </a:solidFill>
                <a:latin typeface="Montserrat SemiBold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Шаг </a:t>
            </a:r>
            <a:r>
              <a:rPr lang="en-US" sz="1400" dirty="0">
                <a:solidFill>
                  <a:srgbClr val="F8F8F8"/>
                </a:solidFill>
                <a:latin typeface="Montserrat SemiBold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3</a:t>
            </a:r>
            <a:r>
              <a:rPr lang="ru-RU" sz="1400" dirty="0">
                <a:solidFill>
                  <a:srgbClr val="F8F8F8"/>
                </a:solidFill>
                <a:latin typeface="Montserrat SemiBold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. </a:t>
            </a:r>
            <a:r>
              <a:rPr lang="ru-RU" sz="1400" dirty="0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  <a:t>Установление связи между</a:t>
            </a:r>
            <a:br>
              <a:rPr lang="en-US" sz="1400" dirty="0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</a:br>
            <a:r>
              <a:rPr lang="ru-RU" sz="1400" dirty="0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  <a:t>процессами и информационными сущностями</a:t>
            </a:r>
            <a:r>
              <a:rPr lang="en-US" sz="1400" dirty="0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  <a:t> </a:t>
            </a:r>
            <a:r>
              <a:rPr lang="ru-RU" sz="1400" dirty="0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  <a:t>(входы-выходы процессов).</a:t>
            </a:r>
            <a:br>
              <a:rPr lang="en-US" sz="1400" dirty="0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</a:br>
            <a:r>
              <a:rPr lang="ru-RU" sz="1400" dirty="0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  <a:t>Описание операций над сущностями</a:t>
            </a:r>
            <a:br>
              <a:rPr lang="en-US" sz="1400" dirty="0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</a:br>
            <a:r>
              <a:rPr lang="ru-RU" sz="1400" dirty="0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  <a:t>по методу CRUD (</a:t>
            </a:r>
            <a:r>
              <a:rPr lang="ru-RU" sz="1400" dirty="0" err="1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  <a:t>Create-Read-Update-Delete</a:t>
            </a:r>
            <a:r>
              <a:rPr lang="ru-RU" sz="1400" dirty="0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  <a:t>).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endParaRPr lang="ru-RU" sz="1400" dirty="0">
              <a:latin typeface="Montserrat" pitchFamily="2" charset="-52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14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архитектуры </a:t>
              </a:r>
              <a:br>
                <a:rPr lang="en-US" sz="2000" dirty="0">
                  <a:solidFill>
                    <a:schemeClr val="bg1"/>
                  </a:solidFill>
                  <a:latin typeface="Montserrat" pitchFamily="2" charset="-52"/>
                </a:rPr>
              </a:b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приложений и структуры данных</a:t>
              </a:r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302535" y="1313180"/>
            <a:ext cx="4142920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400" dirty="0">
                <a:solidFill>
                  <a:srgbClr val="F8F8F8"/>
                </a:solidFill>
                <a:latin typeface="Montserrat SemiBold" panose="00000700000000000000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Шаг 2. </a:t>
            </a:r>
            <a:r>
              <a:rPr lang="ru-RU" sz="1400" dirty="0">
                <a:solidFill>
                  <a:srgbClr val="F8F8F8"/>
                </a:solidFill>
                <a:latin typeface="Montserrat regular" panose="00000500000000000000" pitchFamily="2" charset="-52"/>
                <a:ea typeface="Open Sans"/>
                <a:cs typeface="Open Sans"/>
                <a:sym typeface="Open Sans"/>
              </a:rPr>
              <a:t>Описание</a:t>
            </a:r>
            <a:br>
              <a:rPr lang="en-US" sz="1400" dirty="0">
                <a:solidFill>
                  <a:srgbClr val="F8F8F8"/>
                </a:solidFill>
                <a:latin typeface="Montserrat regular" panose="00000500000000000000" pitchFamily="2" charset="-52"/>
                <a:ea typeface="Open Sans"/>
                <a:cs typeface="Open Sans"/>
                <a:sym typeface="Open Sans"/>
              </a:rPr>
            </a:br>
            <a:r>
              <a:rPr lang="ru-RU" sz="1400" dirty="0">
                <a:solidFill>
                  <a:srgbClr val="F8F8F8"/>
                </a:solidFill>
                <a:latin typeface="Montserrat regular" panose="00000500000000000000" pitchFamily="2" charset="-52"/>
                <a:ea typeface="Open Sans"/>
                <a:cs typeface="Open Sans"/>
                <a:sym typeface="Open Sans"/>
              </a:rPr>
              <a:t>информационных</a:t>
            </a:r>
            <a:br>
              <a:rPr lang="en-US" sz="1400" dirty="0">
                <a:solidFill>
                  <a:srgbClr val="F8F8F8"/>
                </a:solidFill>
                <a:latin typeface="Montserrat regular" panose="00000500000000000000" pitchFamily="2" charset="-52"/>
                <a:ea typeface="Open Sans"/>
                <a:cs typeface="Open Sans"/>
                <a:sym typeface="Open Sans"/>
              </a:rPr>
            </a:br>
            <a:r>
              <a:rPr lang="ru-RU" sz="1400" dirty="0">
                <a:solidFill>
                  <a:srgbClr val="F8F8F8"/>
                </a:solidFill>
                <a:latin typeface="Montserrat regular" panose="00000500000000000000" pitchFamily="2" charset="-52"/>
                <a:ea typeface="Open Sans"/>
                <a:cs typeface="Open Sans"/>
                <a:sym typeface="Open Sans"/>
              </a:rPr>
              <a:t>сущностей и их атрибутов.</a:t>
            </a:r>
            <a:endParaRPr lang="ru-RU" sz="1400" dirty="0">
              <a:latin typeface="Montserrat regular" panose="000005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117793-CFFD-4B29-AD3E-DA2760605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93" y="2673350"/>
            <a:ext cx="2452280" cy="207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57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8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Проектирование архитектуры </a:t>
              </a:r>
              <a:br>
                <a:rPr lang="en-US" sz="2000" dirty="0">
                  <a:solidFill>
                    <a:schemeClr val="bg1"/>
                  </a:solidFill>
                  <a:latin typeface="Montserrat" pitchFamily="2" charset="-52"/>
                </a:rPr>
              </a:b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приложений и структуры данных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737904-FC83-4E2C-AC07-573DCF036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891" y="1598903"/>
            <a:ext cx="2203218" cy="31160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5" y="1313180"/>
            <a:ext cx="4142920" cy="2184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Шаг </a:t>
            </a:r>
            <a:r>
              <a:rPr lang="en-US" sz="1600" dirty="0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4</a:t>
            </a:r>
            <a:r>
              <a:rPr lang="ru-RU" sz="1600" dirty="0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. </a:t>
            </a:r>
            <a:r>
              <a:rPr lang="ru-RU" sz="1600" dirty="0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  <a:t>Формирование</a:t>
            </a:r>
            <a:br>
              <a:rPr lang="en-US" sz="1600" dirty="0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</a:br>
            <a:r>
              <a:rPr lang="ru-RU" sz="1600" dirty="0">
                <a:solidFill>
                  <a:srgbClr val="F8F8F8"/>
                </a:solidFill>
                <a:latin typeface="Montserrat regular" panose="020B0604020202020204" charset="-52"/>
                <a:ea typeface="Open Sans"/>
                <a:cs typeface="Open Sans"/>
                <a:sym typeface="Open Sans"/>
              </a:rPr>
              <a:t>Технического задания.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endParaRPr lang="ru-RU" sz="1600" dirty="0">
              <a:solidFill>
                <a:schemeClr val="bg1"/>
              </a:solidFill>
              <a:latin typeface="Montserrat regular" pitchFamily="2" charset="-52"/>
              <a:sym typeface="Open Sans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100" dirty="0">
                <a:solidFill>
                  <a:schemeClr val="bg1"/>
                </a:solidFill>
                <a:latin typeface="Montserrat regular" pitchFamily="2" charset="-52"/>
                <a:ea typeface="Open Sans"/>
                <a:cs typeface="Open Sans"/>
                <a:sym typeface="Open Sans"/>
              </a:rPr>
              <a:t>Пример разделов ТЗ: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Автоматизируемые процессы;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Перечень формируемых отчетов;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Структура информационной системы;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Автоматизируемые рабочие места.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endParaRPr lang="ru-RU" sz="1100" dirty="0">
              <a:solidFill>
                <a:srgbClr val="F8F8F8"/>
              </a:solidFill>
              <a:latin typeface="Montserrat" pitchFamily="2" charset="-52"/>
              <a:ea typeface="Open Sans"/>
              <a:cs typeface="Open Sans"/>
              <a:sym typeface="Open Sans"/>
            </a:endParaRPr>
          </a:p>
        </p:txBody>
      </p:sp>
      <p:pic>
        <p:nvPicPr>
          <p:cNvPr id="1026" name="Picture 2" descr="C:\Documents and Settings\andreenkova.STU\Мои документы\Мои рисунки\для презентации\21 Авт_раб_мест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0" y="2437845"/>
            <a:ext cx="2623751" cy="22734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74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58779" y="304478"/>
            <a:ext cx="6543929" cy="597043"/>
            <a:chOff x="358779" y="304478"/>
            <a:chExt cx="6543929" cy="597043"/>
          </a:xfrm>
        </p:grpSpPr>
        <p:sp>
          <p:nvSpPr>
            <p:cNvPr id="10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597043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46425" y="390525"/>
              <a:ext cx="63763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Имитационное моделирование и ФСА</a:t>
              </a: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5" y="1313180"/>
            <a:ext cx="4142920" cy="298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Имитационное моделирование</a:t>
            </a:r>
            <a:br>
              <a:rPr lang="en-US" sz="1300" dirty="0">
                <a:solidFill>
                  <a:srgbClr val="F8F8F8"/>
                </a:solidFill>
                <a:latin typeface="Montserrat Light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позволяет смоделировать </a:t>
            </a:r>
            <a:br>
              <a:rPr lang="en-US" sz="1300" dirty="0">
                <a:solidFill>
                  <a:srgbClr val="F8F8F8"/>
                </a:solidFill>
                <a:latin typeface="Montserrat Light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пошаговое выполнение </a:t>
            </a:r>
            <a:b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процесса, а ФСА − получить </a:t>
            </a:r>
            <a:b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оценку стоимости </a:t>
            </a:r>
            <a:br>
              <a:rPr lang="en-US" sz="1300" dirty="0">
                <a:solidFill>
                  <a:srgbClr val="F8F8F8"/>
                </a:solidFill>
                <a:latin typeface="Montserrat Light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выполнения процесса. </a:t>
            </a:r>
            <a:endParaRPr lang="ru-RU" sz="1300" dirty="0">
              <a:solidFill>
                <a:schemeClr val="bg1"/>
              </a:solidFill>
              <a:latin typeface="Montserrat Light" panose="020B0604020202020204" charset="-52"/>
              <a:sym typeface="Open San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r>
              <a:rPr lang="ru-RU" sz="1300" dirty="0">
                <a:solidFill>
                  <a:schemeClr val="bg1"/>
                </a:solidFill>
                <a:latin typeface="Montserrat Light" panose="020B0604020202020204" charset="-52"/>
              </a:rPr>
              <a:t>В результате проведения</a:t>
            </a:r>
            <a:br>
              <a:rPr lang="ru-RU" sz="1300" dirty="0">
                <a:solidFill>
                  <a:schemeClr val="bg1"/>
                </a:solidFill>
                <a:latin typeface="Montserrat Light" panose="020B0604020202020204" charset="-52"/>
              </a:rPr>
            </a:br>
            <a:r>
              <a:rPr lang="ru-RU" sz="1300" dirty="0">
                <a:solidFill>
                  <a:schemeClr val="bg1"/>
                </a:solidFill>
                <a:latin typeface="Montserrat Light" panose="020B0604020202020204" charset="-52"/>
              </a:rPr>
              <a:t>имитационного моделирования </a:t>
            </a:r>
            <a:br>
              <a:rPr lang="en-US" sz="1300" dirty="0">
                <a:solidFill>
                  <a:schemeClr val="bg1"/>
                </a:solidFill>
                <a:latin typeface="Montserrat Light" panose="020B0604020202020204" charset="-52"/>
              </a:rPr>
            </a:br>
            <a:r>
              <a:rPr lang="ru-RU" sz="1300" dirty="0">
                <a:solidFill>
                  <a:schemeClr val="bg1"/>
                </a:solidFill>
                <a:latin typeface="Montserrat Light" panose="020B0604020202020204" charset="-52"/>
              </a:rPr>
              <a:t>и ФСА можно: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оценить средние значения и разброс </a:t>
            </a:r>
            <a:b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ключевых параметров процесса;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найти самые затратные или самые </a:t>
            </a:r>
            <a:b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длительные процессы;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выбрать оптимальную версию процесса.</a:t>
            </a:r>
            <a:endParaRPr lang="ru-RU" sz="1100" dirty="0">
              <a:solidFill>
                <a:srgbClr val="F8F8F8"/>
              </a:solidFill>
              <a:latin typeface="Montserrat" pitchFamily="2" charset="-52"/>
              <a:ea typeface="Open Sans"/>
              <a:cs typeface="Open Sans"/>
              <a:sym typeface="Open Sans"/>
            </a:endParaRPr>
          </a:p>
        </p:txBody>
      </p:sp>
      <p:sp>
        <p:nvSpPr>
          <p:cNvPr id="15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Google Shape;41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630734"/>
            <a:ext cx="3247489" cy="211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1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9917" y="2321583"/>
            <a:ext cx="2325581" cy="238843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6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46532" y="3674403"/>
            <a:ext cx="3318798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8F8F8"/>
              </a:buClr>
              <a:buSzPts val="1800"/>
            </a:pPr>
            <a:endParaRPr lang="ru-RU" sz="1100" dirty="0">
              <a:latin typeface="Montserrat" panose="020B0604020202020204" charset="-52"/>
            </a:endParaRPr>
          </a:p>
        </p:txBody>
      </p:sp>
      <p:sp>
        <p:nvSpPr>
          <p:cNvPr id="19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5522597" y="1384300"/>
            <a:ext cx="3010216" cy="3635374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Google Shape;41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0454" y="1629841"/>
            <a:ext cx="2474502" cy="314429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1332085" y="3542863"/>
            <a:ext cx="35945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0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Рекомендуемое количество ресурсов</a:t>
            </a:r>
            <a:endParaRPr lang="ru-RU" sz="900" dirty="0">
              <a:solidFill>
                <a:srgbClr val="F8F8F8"/>
              </a:solidFill>
              <a:latin typeface="Montserrat Light" pitchFamily="2" charset="-52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1332085" y="2943086"/>
            <a:ext cx="3594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0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Параметры, указывающие на то, что ресурс является «бутылочным горлышком»</a:t>
            </a:r>
            <a:endParaRPr lang="ru-RU" sz="900" dirty="0">
              <a:solidFill>
                <a:srgbClr val="F8F8F8"/>
              </a:solidFill>
              <a:latin typeface="Montserrat Light" pitchFamily="2" charset="-52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" name="Прямая со стрелкой 2"/>
          <p:cNvCxnSpPr>
            <a:cxnSpLocks/>
          </p:cNvCxnSpPr>
          <p:nvPr/>
        </p:nvCxnSpPr>
        <p:spPr>
          <a:xfrm flipV="1">
            <a:off x="4885565" y="2717418"/>
            <a:ext cx="1058035" cy="341913"/>
          </a:xfrm>
          <a:prstGeom prst="straightConnector1">
            <a:avLst/>
          </a:prstGeom>
          <a:ln>
            <a:solidFill>
              <a:srgbClr val="009DBC"/>
            </a:solidFill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cxnSpLocks/>
          </p:cNvCxnSpPr>
          <p:nvPr/>
        </p:nvCxnSpPr>
        <p:spPr>
          <a:xfrm>
            <a:off x="4885565" y="3696657"/>
            <a:ext cx="1021844" cy="204785"/>
          </a:xfrm>
          <a:prstGeom prst="straightConnector1">
            <a:avLst/>
          </a:prstGeom>
          <a:ln>
            <a:solidFill>
              <a:srgbClr val="009DBC"/>
            </a:solidFill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358779" y="304478"/>
            <a:ext cx="6543929" cy="597043"/>
            <a:chOff x="358779" y="304478"/>
            <a:chExt cx="6543929" cy="597043"/>
          </a:xfrm>
        </p:grpSpPr>
        <p:sp>
          <p:nvSpPr>
            <p:cNvPr id="14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597043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46425" y="390525"/>
              <a:ext cx="63763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Имитационное моделирование и ФСА</a:t>
              </a: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5" y="1313180"/>
            <a:ext cx="4836544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300" dirty="0">
                <a:solidFill>
                  <a:srgbClr val="F8F8F8"/>
                </a:solidFill>
                <a:latin typeface="Montserrat Light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В результате проведения имитационного моделирования Business Studio рассчитывает текущую загрузку ресурса, его перегрузку и рекомендуемое количество ресурсов, а также позволяет найти «бутылочные горлышки».</a:t>
            </a:r>
          </a:p>
        </p:txBody>
      </p:sp>
    </p:spTree>
    <p:extLst>
      <p:ext uri="{BB962C8B-B14F-4D97-AF65-F5344CB8AC3E}">
        <p14:creationId xmlns:p14="http://schemas.microsoft.com/office/powerpoint/2010/main" val="708666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Идентификация и оценка рисков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5" y="1313180"/>
            <a:ext cx="3741626" cy="1986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Montserrat SemiBold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Модуль «Управление рисками»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endParaRPr lang="ru-RU" sz="1600" dirty="0">
              <a:solidFill>
                <a:schemeClr val="bg1"/>
              </a:solidFill>
              <a:latin typeface="Montserrat regular" pitchFamily="2" charset="-52"/>
              <a:sym typeface="Open San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Качественные и количественные оценки (Простая, Условная вероятность,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Метод Монте-Карло);</a:t>
            </a:r>
            <a:endParaRPr lang="en-US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Диаграммы: Галстук-Бабочка,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Структура рисков, Матрица рисков;</a:t>
            </a:r>
            <a:endParaRPr lang="en-US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Показ рисков и контрольных процедур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на процессных диаграммах.</a:t>
            </a:r>
          </a:p>
        </p:txBody>
      </p:sp>
      <p:sp>
        <p:nvSpPr>
          <p:cNvPr id="23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572000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0432B5F-2680-4877-B1FE-E21985B0F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952" y="1565652"/>
            <a:ext cx="3629501" cy="24649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DCCE4-FA30-4377-BBF8-13C34705B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392" y="1652007"/>
            <a:ext cx="2797817" cy="3122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FDEAD4-1E24-41B0-8368-1BF38F4D2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646" y="1882376"/>
            <a:ext cx="2616965" cy="2815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6863AE-15B6-49A9-B400-388FBCB3A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294" y="2291308"/>
            <a:ext cx="3804298" cy="23514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F6FAC6-3189-473D-9DCE-698CCA20B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6587" y="1862860"/>
            <a:ext cx="2988143" cy="28901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40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Редактор онтологий и нотаций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5" y="1406317"/>
            <a:ext cx="3505348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Изменение нотаций, поставляемых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вендором;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Создание пользовательских нотаций;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Конструктор иерархических справочников;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Обмен нотациями между пользователями.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Модуль доступен в редакции </a:t>
            </a:r>
            <a: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  <a:t>Ultimate.</a:t>
            </a: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23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34259" y="4133461"/>
            <a:ext cx="4572000" cy="3970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*Примеры нотаций CJM и «Карта потребностей»,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созданных в режиме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NoCode</a:t>
            </a: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pic>
        <p:nvPicPr>
          <p:cNvPr id="2050" name="Picture 2" descr="https://lh7-rt.googleusercontent.com/slidesz/AGV_vUeEADvztfUAX2u2YLGDnDdy3hMigz9zY9SbEm0yLa-2R8RBTZV7UWHsOKWZKZopt8XriwtjvC7biSLvA2XPCdxhscDhLG0EeepgUjgoPOF5Dd48qkoJSMgn0NLxMYkAA1gBMQ2x6C7ZpVCEqkxOBqGsz_RqkwKjp_pcLgOVslHTQg=s2048?key=C3tX_L-BvRKZa1-5vPnEl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259" y="1477596"/>
            <a:ext cx="3842821" cy="224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F76F8D5-DB07-4D6F-885C-035A89238040}"/>
              </a:ext>
            </a:extLst>
          </p:cNvPr>
          <p:cNvGrpSpPr/>
          <p:nvPr/>
        </p:nvGrpSpPr>
        <p:grpSpPr>
          <a:xfrm>
            <a:off x="5022166" y="1782169"/>
            <a:ext cx="3354914" cy="2291781"/>
            <a:chOff x="462465" y="1984450"/>
            <a:chExt cx="5179578" cy="353823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24BEC65-7DD6-4B1A-BD48-48AD582C33F1}"/>
                </a:ext>
              </a:extLst>
            </p:cNvPr>
            <p:cNvSpPr/>
            <p:nvPr/>
          </p:nvSpPr>
          <p:spPr>
            <a:xfrm>
              <a:off x="462465" y="1984450"/>
              <a:ext cx="5179578" cy="3538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56E1327-E520-4751-9D16-4622FCA6F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1878" y="2153071"/>
              <a:ext cx="5100165" cy="306421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74150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5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Поддержка цикла организационного </a:t>
              </a:r>
              <a:b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</a:b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развития с помощью Business Studio</a:t>
              </a:r>
            </a:p>
          </p:txBody>
        </p:sp>
      </p:grpSp>
      <p:pic>
        <p:nvPicPr>
          <p:cNvPr id="3074" name="Picture 2" descr="https://lh7-rt.googleusercontent.com/slidesz/AGV_vUdczdT8Zi33URJQ0tDGFElyz60rC3tgNjz0QHWQc5OOnRdQugu_JxEH86SJoEPxfr-nJRjg3GJh-B-ctoeMnkMYegj5LChNuUxKyNv7tG6zqvxsO5yl1kJ2OQGjTu4kh6kVHuZ5PzYFFk5LrpYSp7UlnkPSoLBa15oORSLm109C=s2048?key=C3tX_L-BvRKZa1-5vPnEl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97" y="1353625"/>
            <a:ext cx="5090903" cy="391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534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792802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8759" y="334058"/>
            <a:ext cx="6310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Формирование регламентирующей документации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32414" y="1338378"/>
            <a:ext cx="3413053" cy="287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</a:pP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Возможности по формированию документов и отчетов:</a:t>
            </a: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Более 80 отчетов «из коробки»;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Вывод документации в формате: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  <a:t>        -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Microsoft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Word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;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        -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Microsoft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Excel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;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  <a:t>        - 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HTML.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Изменение существующих или создание новых шаблонов документов и отчетов с помощью Мастера отчетов;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Поддержка пакетного формирования отчетов.</a:t>
            </a:r>
          </a:p>
        </p:txBody>
      </p:sp>
      <p:pic>
        <p:nvPicPr>
          <p:cNvPr id="4098" name="Picture 2" descr="https://lh7-rt.googleusercontent.com/slidesz/AGV_vUc4QCTPE_3SCdRqxgt7KaRkJLHEnNgrUyEkGnDKYf9g7F1yU53Cu7r4Uuf5B4AVbvmGGfmjAY6ZhN_PIfHbJSI9AdESz-_mL4Q_89kh_dVFz3ZwCiS_b5ovcrE19ahmzHiRvJPllzK2CZzKmr_J4VvnxTHqJmqlzEECzbRmBE8D=s2048?key=C3tX_L-BvRKZa1-5vPnEl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026" y="1752600"/>
            <a:ext cx="3732105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352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046561" y="1384300"/>
            <a:ext cx="4722125" cy="3651724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792802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8759" y="334058"/>
            <a:ext cx="6310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Формирование регламентирующей документации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82774" y="1344018"/>
            <a:ext cx="3434094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Montserrat regular" panose="00000500000000000000" pitchFamily="2" charset="-52"/>
              </a:rPr>
              <a:t>Основные виды формируемых регламентирующих документов и отчетов</a:t>
            </a:r>
            <a:endParaRPr lang="en-US" sz="1600" dirty="0">
              <a:solidFill>
                <a:schemeClr val="bg1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endParaRPr lang="ru-RU" sz="1600" dirty="0">
              <a:solidFill>
                <a:schemeClr val="bg1"/>
              </a:solidFill>
              <a:latin typeface="Montserrat regular" panose="00000500000000000000" pitchFamily="2" charset="-52"/>
            </a:endParaRPr>
          </a:p>
          <a:p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Чтобы воплотить в жизнь идеи, заложенные в бизнес-архитектуре, необходимо донести их до сотрудников в понятном для них виде. Это осуществляется посредством создания пакета регламентирующих документов, содержащих в себе всю важную информацию для эффективного выполнения сотрудниками своей работы. Business Studio кардинально снижает трудоемкость этого шага, автоматически формируя все основные регламентирующие документы организации.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235033"/>
              </p:ext>
            </p:extLst>
          </p:nvPr>
        </p:nvGraphicFramePr>
        <p:xfrm>
          <a:off x="4213745" y="1559645"/>
          <a:ext cx="4387755" cy="330255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197641">
                  <a:extLst>
                    <a:ext uri="{9D8B030D-6E8A-4147-A177-3AD203B41FA5}">
                      <a16:colId xmlns:a16="http://schemas.microsoft.com/office/drawing/2014/main" val="2804382626"/>
                    </a:ext>
                  </a:extLst>
                </a:gridCol>
                <a:gridCol w="2190114">
                  <a:extLst>
                    <a:ext uri="{9D8B030D-6E8A-4147-A177-3AD203B41FA5}">
                      <a16:colId xmlns:a16="http://schemas.microsoft.com/office/drawing/2014/main" val="2208774599"/>
                    </a:ext>
                  </a:extLst>
                </a:gridCol>
              </a:tblGrid>
              <a:tr h="156949">
                <a:tc>
                  <a:txBody>
                    <a:bodyPr/>
                    <a:lstStyle/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Montserrat" panose="020B0604020202020204" charset="-52"/>
                        </a:rPr>
                        <a:t>Элемент  </a:t>
                      </a:r>
                    </a:p>
                    <a:p>
                      <a:r>
                        <a:rPr lang="ru-RU" sz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Montserrat" panose="020B0604020202020204" charset="-52"/>
                        </a:rPr>
                        <a:t>бизнес-архитектуры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697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1"/>
                          </a:solidFill>
                          <a:latin typeface="Montserrat" panose="020B0604020202020204" charset="-52"/>
                        </a:rPr>
                        <a:t>Регламентирующие документы и отчеты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69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865956"/>
                  </a:ext>
                </a:extLst>
              </a:tr>
              <a:tr h="263781">
                <a:tc>
                  <a:txBody>
                    <a:bodyPr/>
                    <a:lstStyle/>
                    <a:p>
                      <a:r>
                        <a:rPr lang="ru-RU" sz="1000" dirty="0">
                          <a:latin typeface="Montserrat" panose="020B0604020202020204" charset="-52"/>
                        </a:rPr>
                        <a:t>Цели бизнеса</a:t>
                      </a:r>
                      <a:endParaRPr lang="ru-RU" sz="1000" dirty="0">
                        <a:solidFill>
                          <a:schemeClr val="tx1"/>
                        </a:solidFill>
                        <a:latin typeface="Montserrat" panose="020B0604020202020204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Стратегическая</a:t>
                      </a:r>
                      <a:r>
                        <a:rPr lang="ru-RU" sz="1000" baseline="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 карта</a:t>
                      </a:r>
                      <a:endParaRPr lang="ru-RU" sz="1000" dirty="0">
                        <a:solidFill>
                          <a:schemeClr val="tx1"/>
                        </a:solidFill>
                        <a:latin typeface="Montserrat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7188998"/>
                  </a:ext>
                </a:extLst>
              </a:tr>
              <a:tr h="381413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Модель бизнес-процессов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Регламенты бизнес-процессов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013727"/>
                  </a:ext>
                </a:extLst>
              </a:tr>
              <a:tr h="917064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Данные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Маршруты движения документов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Операции с информационными объектами и их атрибутами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676277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Организационная структура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Продолжения</a:t>
                      </a:r>
                      <a:r>
                        <a:rPr lang="ru-RU" sz="1000" baseline="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 о подразделении </a:t>
                      </a:r>
                    </a:p>
                    <a:p>
                      <a:pPr>
                        <a:spcBef>
                          <a:spcPts val="300"/>
                        </a:spcBef>
                      </a:pPr>
                      <a:r>
                        <a:rPr lang="ru-RU" sz="1000" baseline="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Должностные инструкции</a:t>
                      </a:r>
                      <a:endParaRPr lang="ru-RU" sz="1000" dirty="0">
                        <a:solidFill>
                          <a:schemeClr val="tx1"/>
                        </a:solidFill>
                        <a:latin typeface="Montserrat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726090"/>
                  </a:ext>
                </a:extLst>
              </a:tr>
              <a:tr h="285293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Информационные</a:t>
                      </a:r>
                      <a:r>
                        <a:rPr lang="ru-RU" sz="1000" baseline="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 системы</a:t>
                      </a:r>
                      <a:endParaRPr lang="ru-RU" sz="1000" dirty="0">
                        <a:solidFill>
                          <a:schemeClr val="tx1"/>
                        </a:solidFill>
                        <a:latin typeface="Montserrat" panose="020B0604020202020204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ТЗ на автоматизацию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11244"/>
                  </a:ext>
                </a:extLst>
              </a:tr>
              <a:tr h="381413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ИТ-инфраструктура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Описания</a:t>
                      </a:r>
                      <a:r>
                        <a:rPr lang="ru-RU" sz="1000" baseline="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 элемента</a:t>
                      </a:r>
                    </a:p>
                    <a:p>
                      <a:r>
                        <a:rPr lang="ru-RU" sz="1000" baseline="0" dirty="0">
                          <a:solidFill>
                            <a:schemeClr val="tx1"/>
                          </a:solidFill>
                          <a:latin typeface="Montserrat" panose="020B0604020202020204" charset="-52"/>
                        </a:rPr>
                        <a:t>ИТ-инфраструктуры</a:t>
                      </a:r>
                      <a:endParaRPr lang="ru-RU" sz="1000" dirty="0">
                        <a:solidFill>
                          <a:schemeClr val="tx1"/>
                        </a:solidFill>
                        <a:latin typeface="Montserrat" panose="020B0604020202020204" charset="-5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3202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2657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46532" y="3674403"/>
            <a:ext cx="3318798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8F8F8"/>
              </a:buClr>
              <a:buSzPts val="1800"/>
            </a:pPr>
            <a:endParaRPr lang="ru-RU" sz="1100" dirty="0">
              <a:latin typeface="Montserrat" panose="020B0604020202020204" charset="-52"/>
            </a:endParaRPr>
          </a:p>
        </p:txBody>
      </p:sp>
      <p:sp>
        <p:nvSpPr>
          <p:cNvPr id="19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1945657" y="1468073"/>
            <a:ext cx="5156754" cy="3428442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9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Формирование регламентирующей документации</a:t>
              </a:r>
            </a:p>
          </p:txBody>
        </p:sp>
      </p:grpSp>
      <p:pic>
        <p:nvPicPr>
          <p:cNvPr id="5122" name="Picture 2" descr="https://lh7-rt.googleusercontent.com/slidesz/AGV_vUdiy8q7IyjQIds6MAunyK0OSKwwPKLDrHDIxYZEXIRnBJrTp5_8f0sHIE5pG8-O5K-W0hgwruHpCcGYovRRD5Ngzo5FD1e7nlGAwGrOLHg9VptL3YEbvwlYMuAJUJu7GebcKWLiMUuqauE7iKmrt5Hbbq8xH88BQDSC8HB_2-i9=s2048?key=C3tX_L-BvRKZa1-5vPnEl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711" y="1735643"/>
            <a:ext cx="4706645" cy="261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919342" y="4534587"/>
            <a:ext cx="29899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Мастер отчетов в формате </a:t>
            </a:r>
            <a:r>
              <a:rPr lang="ru-RU" sz="1000" dirty="0" err="1">
                <a:solidFill>
                  <a:schemeClr val="bg1"/>
                </a:solidFill>
                <a:latin typeface="Montserrat regular" panose="00000500000000000000" pitchFamily="2" charset="-52"/>
              </a:rPr>
              <a:t>Microsoft</a:t>
            </a:r>
            <a:r>
              <a:rPr lang="ru-RU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Montserrat regular" panose="00000500000000000000" pitchFamily="2" charset="-52"/>
              </a:rPr>
              <a:t>Word</a:t>
            </a:r>
            <a:endParaRPr lang="ru-RU" sz="1000" dirty="0">
              <a:solidFill>
                <a:schemeClr val="bg1"/>
              </a:solidFill>
              <a:latin typeface="Montserrat regular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03405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3" y="1125576"/>
            <a:ext cx="8418388" cy="356281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Клиенты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D439FEA-8BDB-4A0E-B048-4D6F25D86B3B}"/>
              </a:ext>
            </a:extLst>
          </p:cNvPr>
          <p:cNvGrpSpPr/>
          <p:nvPr/>
        </p:nvGrpSpPr>
        <p:grpSpPr>
          <a:xfrm>
            <a:off x="587991" y="1307306"/>
            <a:ext cx="8029076" cy="3199352"/>
            <a:chOff x="872338" y="1978604"/>
            <a:chExt cx="11042938" cy="4400288"/>
          </a:xfrm>
        </p:grpSpPr>
        <p:pic>
          <p:nvPicPr>
            <p:cNvPr id="46" name="Google Shape;736;p63">
              <a:extLst>
                <a:ext uri="{FF2B5EF4-FFF2-40B4-BE49-F238E27FC236}">
                  <a16:creationId xmlns:a16="http://schemas.microsoft.com/office/drawing/2014/main" id="{B4C5E7E3-36B7-4E40-960C-3F19A0836DA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69256" y="1978604"/>
              <a:ext cx="772552" cy="788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737;p63">
              <a:extLst>
                <a:ext uri="{FF2B5EF4-FFF2-40B4-BE49-F238E27FC236}">
                  <a16:creationId xmlns:a16="http://schemas.microsoft.com/office/drawing/2014/main" id="{59E75C79-3F48-4CB7-88D4-1C756BDFCC5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19898" y="2246549"/>
              <a:ext cx="1437417" cy="388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738;p63">
              <a:extLst>
                <a:ext uri="{FF2B5EF4-FFF2-40B4-BE49-F238E27FC236}">
                  <a16:creationId xmlns:a16="http://schemas.microsoft.com/office/drawing/2014/main" id="{20F7AA6D-C588-4F2D-9397-688EB97E335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16891" y="2246550"/>
              <a:ext cx="1568422" cy="388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741;p63">
              <a:extLst>
                <a:ext uri="{FF2B5EF4-FFF2-40B4-BE49-F238E27FC236}">
                  <a16:creationId xmlns:a16="http://schemas.microsoft.com/office/drawing/2014/main" id="{746885EF-F23C-4215-8922-3B9A43ECEF5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559819" y="2201278"/>
              <a:ext cx="1437417" cy="507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743;p63">
              <a:extLst>
                <a:ext uri="{FF2B5EF4-FFF2-40B4-BE49-F238E27FC236}">
                  <a16:creationId xmlns:a16="http://schemas.microsoft.com/office/drawing/2014/main" id="{CC706249-CF8D-4CED-AAB6-4C456C90729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20483" y="5986588"/>
              <a:ext cx="1437417" cy="177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744;p63">
              <a:extLst>
                <a:ext uri="{FF2B5EF4-FFF2-40B4-BE49-F238E27FC236}">
                  <a16:creationId xmlns:a16="http://schemas.microsoft.com/office/drawing/2014/main" id="{E4FD7E9E-9371-4E17-AE86-F51E06BA6E6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914022" y="3913153"/>
              <a:ext cx="540842" cy="8194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745;p63">
              <a:extLst>
                <a:ext uri="{FF2B5EF4-FFF2-40B4-BE49-F238E27FC236}">
                  <a16:creationId xmlns:a16="http://schemas.microsoft.com/office/drawing/2014/main" id="{4772EEA9-E376-4442-886B-C71EF32F6111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04752" y="4148310"/>
              <a:ext cx="1437417" cy="219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46;p63">
              <a:extLst>
                <a:ext uri="{FF2B5EF4-FFF2-40B4-BE49-F238E27FC236}">
                  <a16:creationId xmlns:a16="http://schemas.microsoft.com/office/drawing/2014/main" id="{867E23E5-7973-47DF-91CF-0E476EA81CD2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69256" y="2994954"/>
              <a:ext cx="778422" cy="7274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749;p63">
              <a:extLst>
                <a:ext uri="{FF2B5EF4-FFF2-40B4-BE49-F238E27FC236}">
                  <a16:creationId xmlns:a16="http://schemas.microsoft.com/office/drawing/2014/main" id="{5FEBDE93-A141-45DE-8B65-EC93B4196239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405404" y="5846757"/>
              <a:ext cx="1475218" cy="34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750;p63">
              <a:extLst>
                <a:ext uri="{FF2B5EF4-FFF2-40B4-BE49-F238E27FC236}">
                  <a16:creationId xmlns:a16="http://schemas.microsoft.com/office/drawing/2014/main" id="{13AE68CB-993D-4B05-B940-56C6A4A34DD0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053422" y="5910435"/>
              <a:ext cx="1051336" cy="3716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751;p63">
              <a:extLst>
                <a:ext uri="{FF2B5EF4-FFF2-40B4-BE49-F238E27FC236}">
                  <a16:creationId xmlns:a16="http://schemas.microsoft.com/office/drawing/2014/main" id="{C3A0B468-414E-474F-BE59-C898859E3DA3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72338" y="4043317"/>
              <a:ext cx="1384675" cy="3987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752;p63">
              <a:extLst>
                <a:ext uri="{FF2B5EF4-FFF2-40B4-BE49-F238E27FC236}">
                  <a16:creationId xmlns:a16="http://schemas.microsoft.com/office/drawing/2014/main" id="{1F40E04D-8CF4-4303-A667-74A126E7B817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334731" y="5018227"/>
              <a:ext cx="1459106" cy="315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753;p63">
              <a:extLst>
                <a:ext uri="{FF2B5EF4-FFF2-40B4-BE49-F238E27FC236}">
                  <a16:creationId xmlns:a16="http://schemas.microsoft.com/office/drawing/2014/main" id="{2F3A0BA1-89C8-470E-BE33-DB06805CC2A8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847718" y="2054802"/>
              <a:ext cx="545207" cy="751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755;p63">
              <a:extLst>
                <a:ext uri="{FF2B5EF4-FFF2-40B4-BE49-F238E27FC236}">
                  <a16:creationId xmlns:a16="http://schemas.microsoft.com/office/drawing/2014/main" id="{1A3D69B6-04A8-4965-B9E3-2E99B81F7FE7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2656156" y="5012695"/>
              <a:ext cx="1437417" cy="405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757;p63">
              <a:extLst>
                <a:ext uri="{FF2B5EF4-FFF2-40B4-BE49-F238E27FC236}">
                  <a16:creationId xmlns:a16="http://schemas.microsoft.com/office/drawing/2014/main" id="{793CA36D-FDC7-47F3-A2C5-ED8B38FF2D69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498123" y="3005698"/>
              <a:ext cx="1659209" cy="643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758;p63">
              <a:extLst>
                <a:ext uri="{FF2B5EF4-FFF2-40B4-BE49-F238E27FC236}">
                  <a16:creationId xmlns:a16="http://schemas.microsoft.com/office/drawing/2014/main" id="{2CDA5661-DAA9-4E07-9C93-80732325D1F2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6463390" y="5956624"/>
              <a:ext cx="1531675" cy="279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759;p63">
              <a:extLst>
                <a:ext uri="{FF2B5EF4-FFF2-40B4-BE49-F238E27FC236}">
                  <a16:creationId xmlns:a16="http://schemas.microsoft.com/office/drawing/2014/main" id="{6B456782-AD7E-4208-A546-3BA9D11EC0AC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2687357" y="5838439"/>
              <a:ext cx="1287662" cy="473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760;p63">
              <a:extLst>
                <a:ext uri="{FF2B5EF4-FFF2-40B4-BE49-F238E27FC236}">
                  <a16:creationId xmlns:a16="http://schemas.microsoft.com/office/drawing/2014/main" id="{0A1D6350-9762-4F6F-BCE2-A3B47623B524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8344017" y="4120733"/>
              <a:ext cx="1372184" cy="290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761;p63">
              <a:extLst>
                <a:ext uri="{FF2B5EF4-FFF2-40B4-BE49-F238E27FC236}">
                  <a16:creationId xmlns:a16="http://schemas.microsoft.com/office/drawing/2014/main" id="{E3DF0537-20A1-4B02-B201-EA130CF217BC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10584140" y="5656871"/>
              <a:ext cx="960287" cy="722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762;p63">
              <a:extLst>
                <a:ext uri="{FF2B5EF4-FFF2-40B4-BE49-F238E27FC236}">
                  <a16:creationId xmlns:a16="http://schemas.microsoft.com/office/drawing/2014/main" id="{0415028E-B7AD-496A-8AA1-2F5278B0886F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6608064" y="3171315"/>
              <a:ext cx="1279100" cy="376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763;p63">
              <a:extLst>
                <a:ext uri="{FF2B5EF4-FFF2-40B4-BE49-F238E27FC236}">
                  <a16:creationId xmlns:a16="http://schemas.microsoft.com/office/drawing/2014/main" id="{518F23C5-CED6-40BC-89EC-E992178AC4F3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344017" y="5051995"/>
              <a:ext cx="1627641" cy="3255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764;p63">
              <a:extLst>
                <a:ext uri="{FF2B5EF4-FFF2-40B4-BE49-F238E27FC236}">
                  <a16:creationId xmlns:a16="http://schemas.microsoft.com/office/drawing/2014/main" id="{350868AD-E7BF-47F2-8FE9-2AE7586D456A}"/>
                </a:ext>
              </a:extLst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10288514" y="4106429"/>
              <a:ext cx="1583131" cy="226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765;p63">
              <a:extLst>
                <a:ext uri="{FF2B5EF4-FFF2-40B4-BE49-F238E27FC236}">
                  <a16:creationId xmlns:a16="http://schemas.microsoft.com/office/drawing/2014/main" id="{7179680D-80DD-4092-9E58-F4EF1AF49580}"/>
                </a:ext>
              </a:extLst>
            </p:cNvPr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305866" y="2994954"/>
              <a:ext cx="1587540" cy="818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F073D1DF-E2C4-44B6-A020-2D24B994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803" y="4840145"/>
              <a:ext cx="790625" cy="790625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0D035FA-88F4-4DC2-82E8-737AC46BC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130" y="4872458"/>
              <a:ext cx="922805" cy="615511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6B5C8883-1165-4009-9154-C632AD50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4442" y="3996119"/>
              <a:ext cx="1583131" cy="493182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A6D88F53-0E71-40E5-985A-D0649D8FD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4931" y="2307677"/>
              <a:ext cx="1700345" cy="302189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6E73EF1F-0DC4-4315-BB9E-F430D6496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9482" y="3006495"/>
              <a:ext cx="1358828" cy="763639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CCF342BA-EB08-4410-9804-A3368AF5B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157" y="4836340"/>
              <a:ext cx="1018748" cy="636718"/>
            </a:xfrm>
            <a:prstGeom prst="rect">
              <a:avLst/>
            </a:prstGeom>
          </p:spPr>
        </p:pic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B347547E-924E-48F7-9839-022465D746F9}"/>
              </a:ext>
            </a:extLst>
          </p:cNvPr>
          <p:cNvSpPr/>
          <p:nvPr/>
        </p:nvSpPr>
        <p:spPr>
          <a:xfrm>
            <a:off x="2731810" y="4748564"/>
            <a:ext cx="31075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FF"/>
                </a:solidFill>
                <a:latin typeface="Montserrat" pitchFamily="2" charset="-52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Клиенты и отзывы по отраслям</a:t>
            </a:r>
            <a:endParaRPr lang="ru-RU" sz="1400" dirty="0">
              <a:solidFill>
                <a:srgbClr val="FFFFFF"/>
              </a:solidFill>
              <a:latin typeface="Montserrat" pitchFamily="2" charset="-52"/>
            </a:endParaRPr>
          </a:p>
        </p:txBody>
      </p:sp>
      <p:pic>
        <p:nvPicPr>
          <p:cNvPr id="1026" name="Picture 2" descr="https://www.pochta.ru/assets/Logo_Kirillicza_odnostrochnyj_2_d21c5f7d3f.png">
            <a:extLst>
              <a:ext uri="{FF2B5EF4-FFF2-40B4-BE49-F238E27FC236}">
                <a16:creationId xmlns:a16="http://schemas.microsoft.com/office/drawing/2014/main" id="{74DB7C0E-755C-4FE3-AEAD-68CDD4F8E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43" y="2220523"/>
            <a:ext cx="1357651" cy="19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631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46532" y="3674403"/>
            <a:ext cx="3318798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8F8F8"/>
              </a:buClr>
              <a:buSzPts val="1800"/>
            </a:pPr>
            <a:endParaRPr lang="ru-RU" sz="1100" dirty="0">
              <a:latin typeface="Montserrat" panose="020B0604020202020204" charset="-52"/>
            </a:endParaRPr>
          </a:p>
        </p:txBody>
      </p:sp>
      <p:sp>
        <p:nvSpPr>
          <p:cNvPr id="19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2231472" y="1276353"/>
            <a:ext cx="4244830" cy="3635374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9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Формирование регламентирующей документации</a:t>
              </a:r>
            </a:p>
          </p:txBody>
        </p:sp>
      </p:grpSp>
      <p:pic>
        <p:nvPicPr>
          <p:cNvPr id="7174" name="Picture 6" descr="https://lh7-rt.googleusercontent.com/slidesz/AGV_vUfxhXlvQO63B-xCci_jL_nBCj_nXQz8FcwBpQn0ZhOnAVQngCCZnAQZeeKeCENviJh3-Wsc9rg2iE7VnhL9GPmsilPqmv8931wj0AiWlXVcgpX_Syq9BbFi5W633XW77n5GaWD18Ssm8LwZYHu-rOX6KXnxsDKXnK4_bt7PLxl5Dg=s2048?key=C3tX_L-BvRKZa1-5vPnEl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518" y="1642311"/>
            <a:ext cx="1764121" cy="249848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919342" y="4534587"/>
            <a:ext cx="29899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Пример отчета в формате </a:t>
            </a:r>
            <a:r>
              <a:rPr lang="ru-RU" sz="1000" dirty="0" err="1">
                <a:solidFill>
                  <a:schemeClr val="bg1"/>
                </a:solidFill>
                <a:latin typeface="Montserrat regular" panose="00000500000000000000" pitchFamily="2" charset="-52"/>
              </a:rPr>
              <a:t>Microsoft</a:t>
            </a:r>
            <a:r>
              <a:rPr lang="ru-RU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Montserrat regular" panose="00000500000000000000" pitchFamily="2" charset="-52"/>
              </a:rPr>
              <a:t>Word</a:t>
            </a:r>
            <a:endParaRPr lang="ru-RU" sz="1000" dirty="0">
              <a:solidFill>
                <a:schemeClr val="bg1"/>
              </a:solidFill>
              <a:latin typeface="Montserrat regular" panose="00000500000000000000" pitchFamily="2" charset="-52"/>
            </a:endParaRPr>
          </a:p>
        </p:txBody>
      </p:sp>
      <p:pic>
        <p:nvPicPr>
          <p:cNvPr id="7172" name="Picture 4" descr="https://lh7-rt.googleusercontent.com/slidesz/AGV_vUdqHR7U-QUIvbede9LmEReyYnhgjsQHdVoZbguJu5K44p7n8zEVZnXWzM0MFA1-x4MxphecSMe01-96hrHZ8Pc-clhkz8H8Ak9KgG2vpP-5_KcNY7Vmx3vdzdjfbP3jLCvjdJnsOIruL6uFmOeZLbv6fffJugPAMutLQ6y_2Toz=s2048?key=C3tX_L-BvRKZa1-5vPnEl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581" y="1554288"/>
            <a:ext cx="1932668" cy="27286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lh7-rt.googleusercontent.com/slidesz/AGV_vUdZ4O2Ch-QvQAVvvoA47WL4zhqDYOuBu9zfaeCSxmUsgQcdJ3gW7Ka-A1rL5QtWVvwV6rV_yxzh_nPYfHh4ClWbrSpVsAIbFs7XON4DYAqLW_91fbh6k-_V239JnHmdI-3Ip0twLdoLG54-0rvBbxfbmB4VJOKgnyX9JCeMrsPjPg=s2048?key=C3tX_L-BvRKZa1-5vPnEl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56" y="1481314"/>
            <a:ext cx="2006569" cy="283225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98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46532" y="3674403"/>
            <a:ext cx="3318798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F8F8F8"/>
              </a:buClr>
              <a:buSzPts val="1800"/>
            </a:pPr>
            <a:endParaRPr lang="ru-RU" sz="1100" dirty="0">
              <a:latin typeface="Montserrat" panose="020B0604020202020204" charset="-52"/>
            </a:endParaRPr>
          </a:p>
        </p:txBody>
      </p:sp>
      <p:sp>
        <p:nvSpPr>
          <p:cNvPr id="19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2730499" y="1349505"/>
            <a:ext cx="3644901" cy="3635374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9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Формирование регламентирующей документации</a:t>
              </a: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3150990" y="4665397"/>
            <a:ext cx="29899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Пример отчета в формате </a:t>
            </a:r>
            <a:r>
              <a:rPr lang="ru-RU" sz="1000" dirty="0" err="1">
                <a:solidFill>
                  <a:schemeClr val="bg1"/>
                </a:solidFill>
                <a:latin typeface="Montserrat regular" panose="00000500000000000000" pitchFamily="2" charset="-52"/>
              </a:rPr>
              <a:t>Microsoft</a:t>
            </a:r>
            <a:r>
              <a:rPr lang="ru-RU" sz="1000" dirty="0">
                <a:solidFill>
                  <a:schemeClr val="bg1"/>
                </a:solidFill>
                <a:latin typeface="Montserrat regular" panose="00000500000000000000" pitchFamily="2" charset="-52"/>
              </a:rPr>
              <a:t> </a:t>
            </a:r>
            <a:r>
              <a:rPr lang="ru-RU" sz="1000" dirty="0" err="1">
                <a:solidFill>
                  <a:schemeClr val="bg1"/>
                </a:solidFill>
                <a:latin typeface="Montserrat regular" panose="00000500000000000000" pitchFamily="2" charset="-52"/>
              </a:rPr>
              <a:t>Excel</a:t>
            </a:r>
            <a:endParaRPr lang="ru-RU" sz="1000" dirty="0">
              <a:solidFill>
                <a:schemeClr val="bg1"/>
              </a:solidFill>
              <a:latin typeface="Montserrat regular" panose="000005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4079E8-4E87-4C55-9848-9021FDCC1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700" y="1537004"/>
            <a:ext cx="3106515" cy="31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9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5" y="1313180"/>
            <a:ext cx="3496316" cy="3625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dirty="0">
                <a:solidFill>
                  <a:srgbClr val="F8F8F8"/>
                </a:solidFill>
                <a:latin typeface="Montserrat SemiBold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Business Studio Portal</a:t>
            </a:r>
            <a:endParaRPr lang="en-US" sz="1600" dirty="0">
              <a:solidFill>
                <a:srgbClr val="F8F8F8"/>
              </a:solidFill>
              <a:latin typeface="Montserrat SemiBold" pitchFamily="2" charset="-52"/>
              <a:ea typeface="Open Sans SemiBold" pitchFamily="2" charset="0"/>
              <a:cs typeface="Open Sans SemiBold" pitchFamily="2" charset="0"/>
              <a:sym typeface="Open San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Просмотр с помощью веб-браузера;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Авторизация при входе на портал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и разграничение прав доступа сотрудников;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Персональная страница сотрудника;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Поддержка гиперссылок на объекты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системы;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Полнотекстовый поиск по всей базе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документов;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Сохранение отчетов в форматах: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PDF, DOC, XLS;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Проведение согласований изменений </a:t>
            </a:r>
            <a:b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в рабочей группе и ознакомление всех сотрудников;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Работа с показателями.</a:t>
            </a:r>
          </a:p>
        </p:txBody>
      </p:sp>
      <p:sp>
        <p:nvSpPr>
          <p:cNvPr id="23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792802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8759" y="334058"/>
            <a:ext cx="6310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Формирование базы знаний </a:t>
            </a:r>
            <a:br>
              <a:rPr lang="en-US" sz="20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о работе компании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5FBDF6-9190-40C7-B1F6-A78E0F76B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431" y="1627536"/>
            <a:ext cx="3945182" cy="18884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2BF90A-A0AD-420B-8AD1-FC2DF6856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286" y="2059862"/>
            <a:ext cx="3856241" cy="21168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B65CE4-E32B-40BB-9962-8C8D54005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886" y="2362247"/>
            <a:ext cx="3809327" cy="23074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2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37993" y="1384300"/>
            <a:ext cx="3746140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300" dirty="0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Как обеспечить, чтобы в рамках проектов развития каждый сотрудник ознакомился с важными изменениями, </a:t>
            </a:r>
            <a:br>
              <a:rPr lang="en-US" sz="1300" dirty="0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r>
              <a:rPr lang="ru-RU" sz="1300" dirty="0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которые касаются именно его?</a:t>
            </a:r>
            <a:br>
              <a:rPr lang="en-US" sz="1300" dirty="0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br>
              <a:rPr lang="en-US" sz="1300" dirty="0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r>
              <a:rPr lang="ru-RU" sz="1300" dirty="0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Эту задачу берет на себя Business Studio </a:t>
            </a:r>
            <a:r>
              <a:rPr lang="ru-RU" sz="1300" dirty="0" err="1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Portal</a:t>
            </a:r>
            <a:r>
              <a:rPr lang="ru-RU" sz="1300" dirty="0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. При появлении новых версий объектов архитектуры компании, находящихся в зоне внимания сотрудника, Business Studio </a:t>
            </a:r>
            <a:r>
              <a:rPr lang="ru-RU" sz="1300" dirty="0" err="1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Portal</a:t>
            </a:r>
            <a:r>
              <a:rPr lang="ru-RU" sz="1300" dirty="0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 высылает ему уведомление по e-</a:t>
            </a:r>
            <a:r>
              <a:rPr lang="ru-RU" sz="1300" dirty="0" err="1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mail</a:t>
            </a:r>
            <a:r>
              <a:rPr lang="ru-RU" sz="1300" dirty="0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, а также информирует о количестве новых версий объектов в главном меню. Зона внимания сотрудника рассчитывается на основе ролевых правил и может быть гибко настроена.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endParaRPr lang="ru-RU" sz="1300" dirty="0">
              <a:solidFill>
                <a:schemeClr val="bg1"/>
              </a:solidFill>
              <a:latin typeface="Montserrat Light" panose="020B0604020202020204" charset="-52"/>
              <a:sym typeface="Open Sans"/>
            </a:endParaRPr>
          </a:p>
        </p:txBody>
      </p:sp>
      <p:sp>
        <p:nvSpPr>
          <p:cNvPr id="12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792802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8759" y="334058"/>
            <a:ext cx="6310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Ознакомление сотрудников </a:t>
            </a:r>
            <a:br>
              <a:rPr lang="en-US" sz="20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с изменениями</a:t>
            </a:r>
          </a:p>
        </p:txBody>
      </p:sp>
      <p:sp>
        <p:nvSpPr>
          <p:cNvPr id="16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716463" y="1386891"/>
            <a:ext cx="3816350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https://lh7-rt.googleusercontent.com/slidesz/AGV_vUeeIkMjswrpl0ntFc3BTLnjzSzHL666IUdynDQn7F7eAsPEhxwbzNhKUOEbZc0ZaVHA2vUSnzhHGFTFhaNphLeB7HeafDtDXsp7Afw5aK159GDlbnk2tY0huVIqjE3_VS7QlA_Jb5S4nl1NZkCdvsskCjBwIFclMXO-Mlc0ub48TA=s2048?key=C3tX_L-BvRKZa1-5vPnEl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40" y="2266951"/>
            <a:ext cx="3428198" cy="168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577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5" y="1386332"/>
            <a:ext cx="352228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Сотрудник должен ознакомиться </a:t>
            </a:r>
            <a:br>
              <a:rPr lang="en-US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с новыми версиями объектов архитектуры в специальном разделе «Опросы» и поставить отметку об ознакомлении. Портал фиксирует время отметки и предоставляет возможность руководителям контролировать процесс доведения информации об изменениях в организации.</a:t>
            </a:r>
            <a:endParaRPr lang="ru-RU" sz="1300" dirty="0">
              <a:solidFill>
                <a:schemeClr val="bg1"/>
              </a:solidFill>
              <a:latin typeface="Montserrat regular" pitchFamily="2" charset="-52"/>
              <a:sym typeface="Open Sans"/>
            </a:endParaRPr>
          </a:p>
        </p:txBody>
      </p:sp>
      <p:sp>
        <p:nvSpPr>
          <p:cNvPr id="12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792802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8759" y="334058"/>
            <a:ext cx="6310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Ознакомление сотрудников </a:t>
            </a:r>
            <a:br>
              <a:rPr lang="en-US" sz="20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с изменениями</a:t>
            </a:r>
          </a:p>
        </p:txBody>
      </p:sp>
      <p:sp>
        <p:nvSpPr>
          <p:cNvPr id="7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B35584-B6C3-4310-ACD0-95659353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38" y="1720850"/>
            <a:ext cx="3950677" cy="21399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72C7C6-2255-4AB0-8F29-B4174E0AA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573" y="2451100"/>
            <a:ext cx="3950679" cy="213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9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5" y="4033100"/>
            <a:ext cx="803342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Обмен данными бизнес-модели организации с другими корпоративными информационными системами различных классов – ERP, BI, BPMS, HRM, ECM. 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Интеграция настраивается по протоколу </a:t>
            </a:r>
            <a:r>
              <a:rPr lang="ru-RU" sz="1300" dirty="0" err="1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OData</a:t>
            </a: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 или посредством корпоративной шины данных клиента. </a:t>
            </a:r>
          </a:p>
        </p:txBody>
      </p:sp>
      <p:sp>
        <p:nvSpPr>
          <p:cNvPr id="8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Интеграция с другими ИТ-системами</a:t>
            </a:r>
          </a:p>
        </p:txBody>
      </p:sp>
      <p:grpSp>
        <p:nvGrpSpPr>
          <p:cNvPr id="5" name="Google Shape;558;p45"/>
          <p:cNvGrpSpPr/>
          <p:nvPr/>
        </p:nvGrpSpPr>
        <p:grpSpPr>
          <a:xfrm>
            <a:off x="1927921" y="1382032"/>
            <a:ext cx="4894883" cy="2521631"/>
            <a:chOff x="2908248" y="1131055"/>
            <a:chExt cx="8449570" cy="4352851"/>
          </a:xfrm>
        </p:grpSpPr>
        <p:pic>
          <p:nvPicPr>
            <p:cNvPr id="6" name="Google Shape;559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14883" y="1139277"/>
              <a:ext cx="1152921" cy="801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560;p4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88177" y="1131055"/>
              <a:ext cx="1591447" cy="78787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Google Shape;561;p45"/>
            <p:cNvCxnSpPr/>
            <p:nvPr/>
          </p:nvCxnSpPr>
          <p:spPr>
            <a:xfrm rot="10800000">
              <a:off x="5781604" y="2028851"/>
              <a:ext cx="586200" cy="532800"/>
            </a:xfrm>
            <a:prstGeom prst="straightConnector1">
              <a:avLst/>
            </a:prstGeom>
            <a:noFill/>
            <a:ln w="50800" cap="flat" cmpd="sng">
              <a:solidFill>
                <a:srgbClr val="7EE8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1" name="Google Shape;562;p45"/>
            <p:cNvCxnSpPr/>
            <p:nvPr/>
          </p:nvCxnSpPr>
          <p:spPr>
            <a:xfrm rot="10800000" flipH="1">
              <a:off x="8840749" y="2028920"/>
              <a:ext cx="591001" cy="515700"/>
            </a:xfrm>
            <a:prstGeom prst="straightConnector1">
              <a:avLst/>
            </a:prstGeom>
            <a:noFill/>
            <a:ln w="50800" cap="flat" cmpd="sng">
              <a:solidFill>
                <a:srgbClr val="7EE8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12" name="Google Shape;563;p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350926" y="2648757"/>
              <a:ext cx="1006892" cy="100689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Google Shape;564;p45"/>
            <p:cNvCxnSpPr/>
            <p:nvPr/>
          </p:nvCxnSpPr>
          <p:spPr>
            <a:xfrm>
              <a:off x="9424322" y="3154845"/>
              <a:ext cx="873900" cy="8700"/>
            </a:xfrm>
            <a:prstGeom prst="straightConnector1">
              <a:avLst/>
            </a:prstGeom>
            <a:noFill/>
            <a:ln w="50800" cap="flat" cmpd="sng">
              <a:solidFill>
                <a:srgbClr val="7EE8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15" name="Google Shape;565;p4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26474" y="4557778"/>
              <a:ext cx="1239776" cy="91273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" name="Google Shape;566;p45"/>
            <p:cNvCxnSpPr/>
            <p:nvPr/>
          </p:nvCxnSpPr>
          <p:spPr>
            <a:xfrm>
              <a:off x="8926474" y="3791347"/>
              <a:ext cx="555900" cy="644699"/>
            </a:xfrm>
            <a:prstGeom prst="straightConnector1">
              <a:avLst/>
            </a:prstGeom>
            <a:noFill/>
            <a:ln w="50800" cap="flat" cmpd="sng">
              <a:solidFill>
                <a:srgbClr val="7EE8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7" name="Google Shape;567;p45"/>
            <p:cNvCxnSpPr/>
            <p:nvPr/>
          </p:nvCxnSpPr>
          <p:spPr>
            <a:xfrm flipH="1">
              <a:off x="5701895" y="3823553"/>
              <a:ext cx="489900" cy="664500"/>
            </a:xfrm>
            <a:prstGeom prst="straightConnector1">
              <a:avLst/>
            </a:prstGeom>
            <a:noFill/>
            <a:ln w="50800" cap="flat" cmpd="sng">
              <a:solidFill>
                <a:srgbClr val="7EE8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18" name="Google Shape;568;p4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082152" y="4557779"/>
              <a:ext cx="1239775" cy="926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569;p45"/>
            <p:cNvSpPr/>
            <p:nvPr/>
          </p:nvSpPr>
          <p:spPr>
            <a:xfrm>
              <a:off x="5781676" y="2679076"/>
              <a:ext cx="2958125" cy="1008000"/>
            </a:xfrm>
            <a:prstGeom prst="rect">
              <a:avLst/>
            </a:prstGeom>
            <a:gradFill>
              <a:gsLst>
                <a:gs pos="0">
                  <a:srgbClr val="47A8C5"/>
                </a:gs>
                <a:gs pos="50000">
                  <a:srgbClr val="00A3C5"/>
                </a:gs>
                <a:gs pos="100000">
                  <a:srgbClr val="0095B6"/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dirty="0">
                  <a:solidFill>
                    <a:srgbClr val="BEF4FF"/>
                  </a:solidFill>
                  <a:latin typeface="Open Sans"/>
                  <a:ea typeface="Open Sans"/>
                  <a:cs typeface="Open Sans"/>
                  <a:sym typeface="Open Sans"/>
                </a:rPr>
                <a:t>Business Studio</a:t>
              </a:r>
              <a:endParaRPr sz="1400" dirty="0">
                <a:solidFill>
                  <a:srgbClr val="BEF4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dirty="0" err="1">
                  <a:solidFill>
                    <a:srgbClr val="BEF4FF"/>
                  </a:solidFill>
                  <a:latin typeface="Open Sans"/>
                  <a:ea typeface="Open Sans"/>
                  <a:cs typeface="Open Sans"/>
                  <a:sym typeface="Open Sans"/>
                </a:rPr>
                <a:t>OData</a:t>
              </a:r>
              <a:endParaRPr dirty="0"/>
            </a:p>
          </p:txBody>
        </p:sp>
        <p:cxnSp>
          <p:nvCxnSpPr>
            <p:cNvPr id="20" name="Google Shape;570;p45"/>
            <p:cNvCxnSpPr/>
            <p:nvPr/>
          </p:nvCxnSpPr>
          <p:spPr>
            <a:xfrm rot="10800000">
              <a:off x="4770227" y="3141512"/>
              <a:ext cx="910500" cy="0"/>
            </a:xfrm>
            <a:prstGeom prst="straightConnector1">
              <a:avLst/>
            </a:prstGeom>
            <a:noFill/>
            <a:ln w="50800" cap="flat" cmpd="sng">
              <a:solidFill>
                <a:srgbClr val="7EE8F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21" name="Google Shape;571;p4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08248" y="2771239"/>
              <a:ext cx="1794429" cy="77113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02949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5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Поддержка цикла организационного </a:t>
              </a:r>
              <a:b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</a:b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развития с помощью Business Studio</a:t>
              </a:r>
            </a:p>
          </p:txBody>
        </p:sp>
      </p:grpSp>
      <p:pic>
        <p:nvPicPr>
          <p:cNvPr id="14338" name="Picture 2" descr="https://lh7-rt.googleusercontent.com/slidesz/AGV_vUc7gsNnVb0V8SCfuPwr-nmRpGh8CR7Ew7JDa2TZN5YSUf8_SM-BUv-SWDIMtDCFXjtUQaVwMCUDCIMGLO6viLG3cSzW2lRimFLGqIr2dFeWn1czEJtcXTJPx_Js4BPiyHmRr1gkOhFTwoWzZkhvoSLAkykZEY5FfY0qCw_fOB-2uQ=s2048?key=C3tX_L-BvRKZa1-5vPnEl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08" y="1372718"/>
            <a:ext cx="5340325" cy="43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90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14275" y="1362602"/>
            <a:ext cx="4142920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Случаи реализации риска называют инцидентами. Каждый инцидент характеризуется рядом параметров: временем возникновения, временем обнаружения, автоматически рассчитывается время тишины.</a:t>
            </a:r>
          </a:p>
        </p:txBody>
      </p:sp>
      <p:sp>
        <p:nvSpPr>
          <p:cNvPr id="7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410792"/>
            <a:ext cx="4242112" cy="3171039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Мониторинг инцидентов рисков</a:t>
            </a:r>
          </a:p>
        </p:txBody>
      </p:sp>
      <p:pic>
        <p:nvPicPr>
          <p:cNvPr id="15362" name="Picture 2" descr="https://lh7-rt.googleusercontent.com/slidesz/AGV_vUeulAU6AWoKBdbLlAvBjo_WM-yMLQ89trIF96VgCicz3XH7CaUnt-IEXZkeVgPcSp-lMRzxGT1Hbis8_rOww7MxmP7_dmn9tUc_Z-DdnYJQ_uWj1pwbLVp0mlZsQ-eHK8Anflvl-PGFV8VUuelTPnUPvOkgN0x1mO7fL4tao_Cx8w=s2048?key=C3tX_L-BvRKZa1-5vPnEl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05" y="1749455"/>
            <a:ext cx="3793104" cy="255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480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28">
            <a:extLst>
              <a:ext uri="{FF2B5EF4-FFF2-40B4-BE49-F238E27FC236}">
                <a16:creationId xmlns:a16="http://schemas.microsoft.com/office/drawing/2014/main" id="{7E574EE7-7579-4673-8AF5-7891ABEDFE28}"/>
              </a:ext>
            </a:extLst>
          </p:cNvPr>
          <p:cNvSpPr/>
          <p:nvPr/>
        </p:nvSpPr>
        <p:spPr>
          <a:xfrm>
            <a:off x="4290701" y="1410792"/>
            <a:ext cx="4242112" cy="3171039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Сбор значений показателей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20929" y="1410792"/>
            <a:ext cx="3253465" cy="1453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</a:rPr>
              <a:t>Business Studio </a:t>
            </a:r>
            <a:r>
              <a:rPr lang="ru-RU" sz="1300" dirty="0" err="1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</a:rPr>
              <a:t>Portal</a:t>
            </a: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</a:rPr>
              <a:t> позволяет вносить плановые и фактические значения </a:t>
            </a:r>
            <a:br>
              <a:rPr lang="en-US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</a:rPr>
            </a:b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</a:rPr>
              <a:t>показателей в базу данных Business </a:t>
            </a:r>
            <a:r>
              <a:rPr lang="ru-RU" sz="1300" dirty="0" err="1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</a:rPr>
              <a:t>Studio</a:t>
            </a: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</a:rPr>
              <a:t> </a:t>
            </a:r>
            <a:br>
              <a:rPr lang="en-US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</a:rPr>
            </a:b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</a:rPr>
              <a:t>через интернет-браузер.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256083-9D38-493F-A2F5-E6AD5CCA8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648" y="1986147"/>
            <a:ext cx="3882856" cy="210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9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36582" y="1340107"/>
            <a:ext cx="3444661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600" b="1" dirty="0">
                <a:solidFill>
                  <a:srgbClr val="F8F8F8"/>
                </a:solidFill>
                <a:latin typeface="Montserrat regular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Формирование отчетов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endParaRPr lang="ru-RU" sz="1600" dirty="0">
              <a:solidFill>
                <a:srgbClr val="F8F8F8"/>
              </a:solidFill>
              <a:latin typeface="Montserrat regular" panose="020B0604020202020204" charset="-52"/>
              <a:ea typeface="Open Sans SemiBold" pitchFamily="2" charset="0"/>
              <a:cs typeface="Open Sans SemiBold" pitchFamily="2" charset="0"/>
              <a:sym typeface="Open Sans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300" dirty="0">
                <a:solidFill>
                  <a:schemeClr val="bg1"/>
                </a:solidFill>
                <a:latin typeface="Montserrat regular" panose="020B0604020202020204" charset="-52"/>
              </a:rPr>
              <a:t>Отчеты по целям и показателям могут быть сформированы в Business Studio в формате MS </a:t>
            </a:r>
            <a:r>
              <a:rPr lang="ru-RU" sz="1300" dirty="0" err="1">
                <a:solidFill>
                  <a:schemeClr val="bg1"/>
                </a:solidFill>
                <a:latin typeface="Montserrat regular" panose="020B0604020202020204" charset="-52"/>
              </a:rPr>
              <a:t>Word</a:t>
            </a:r>
            <a:r>
              <a:rPr lang="ru-RU" sz="1300" dirty="0">
                <a:solidFill>
                  <a:schemeClr val="bg1"/>
                </a:solidFill>
                <a:latin typeface="Montserrat regular" panose="020B0604020202020204" charset="-52"/>
              </a:rPr>
              <a:t> или MS </a:t>
            </a:r>
            <a:r>
              <a:rPr lang="ru-RU" sz="1300" dirty="0" err="1">
                <a:solidFill>
                  <a:schemeClr val="bg1"/>
                </a:solidFill>
                <a:latin typeface="Montserrat regular" panose="020B0604020202020204" charset="-52"/>
              </a:rPr>
              <a:t>Excel</a:t>
            </a:r>
            <a:r>
              <a:rPr lang="ru-RU" sz="1300" dirty="0">
                <a:solidFill>
                  <a:schemeClr val="bg1"/>
                </a:solidFill>
                <a:latin typeface="Montserrat regular" panose="020B0604020202020204" charset="-52"/>
              </a:rPr>
              <a:t>.</a:t>
            </a:r>
          </a:p>
        </p:txBody>
      </p:sp>
      <p:sp>
        <p:nvSpPr>
          <p:cNvPr id="23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Контроль выполнения стратегии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273093-DFEE-4405-A8B4-73894AFFE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385" y="1615344"/>
            <a:ext cx="3737656" cy="26386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6CAD59-6459-48FA-A32D-A3C1BAEDE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084" y="1883267"/>
            <a:ext cx="2172344" cy="28697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561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716463" y="1386891"/>
            <a:ext cx="3816350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32" y="1627989"/>
            <a:ext cx="3173544" cy="297250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9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Использование проектирования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в организационном развитии</a:t>
              </a: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4" y="1313180"/>
            <a:ext cx="3574775" cy="212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600" dirty="0">
                <a:solidFill>
                  <a:schemeClr val="bg1"/>
                </a:solidFill>
                <a:latin typeface="Montserrat regular" pitchFamily="2" charset="-52"/>
              </a:rPr>
              <a:t>Проектирование – ключевой этап создания или улучшения системы:</a:t>
            </a:r>
            <a:endParaRPr lang="ru-RU" sz="1600" dirty="0">
              <a:solidFill>
                <a:srgbClr val="F8F8F8"/>
              </a:solidFill>
              <a:latin typeface="Montserrat regular" panose="00000500000000000000" pitchFamily="2" charset="-52"/>
              <a:ea typeface="Open Sans"/>
              <a:cs typeface="Open Sans"/>
              <a:sym typeface="Open Sans"/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Обеспечивает одинаковое представление о системе у всех заинтересованных лиц;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Позволяет кардинально снизить количество ошибок;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Актуально для компаний и организаций.</a:t>
            </a:r>
            <a:endParaRPr lang="ru-RU" sz="1100" dirty="0">
              <a:solidFill>
                <a:srgbClr val="F8F8F8"/>
              </a:solidFill>
              <a:latin typeface="Montserrat Light" pitchFamily="2" charset="-52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31080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23769" y="1332482"/>
            <a:ext cx="4142920" cy="1075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1600" dirty="0">
                <a:solidFill>
                  <a:srgbClr val="F8F8F8"/>
                </a:solidFill>
                <a:latin typeface="Montserrat SemiBold" panose="020B0604020202020204" charset="-52"/>
                <a:ea typeface="Open Sans SemiBold" pitchFamily="2" charset="0"/>
                <a:cs typeface="Open Sans SemiBold" pitchFamily="2" charset="0"/>
                <a:sym typeface="Open Sans"/>
              </a:rPr>
              <a:t>Business Studio Portal</a:t>
            </a:r>
            <a:endParaRPr lang="ru-RU" sz="1600" dirty="0">
              <a:solidFill>
                <a:srgbClr val="F8F8F8"/>
              </a:solidFill>
              <a:latin typeface="Montserrat SemiBold" panose="020B0604020202020204" charset="-52"/>
              <a:ea typeface="Open Sans SemiBold" pitchFamily="2" charset="0"/>
              <a:cs typeface="Open Sans SemiBold" pitchFamily="2" charset="0"/>
              <a:sym typeface="Open Sans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endParaRPr lang="ru-RU" sz="1600" dirty="0">
              <a:solidFill>
                <a:srgbClr val="F8F8F8"/>
              </a:solidFill>
              <a:latin typeface="Montserrat SemiBold" pitchFamily="2" charset="-52"/>
              <a:ea typeface="Open Sans SemiBold" pitchFamily="2" charset="0"/>
              <a:cs typeface="Open Sans SemiBold" pitchFamily="2" charset="0"/>
              <a:sym typeface="Open Sans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300" dirty="0">
                <a:solidFill>
                  <a:schemeClr val="bg1"/>
                </a:solidFill>
                <a:latin typeface="Montserrat Light" pitchFamily="2" charset="-52"/>
              </a:rPr>
              <a:t>Контролировать значения </a:t>
            </a:r>
            <a:br>
              <a:rPr lang="ru-RU" sz="13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300" dirty="0">
                <a:solidFill>
                  <a:schemeClr val="bg1"/>
                </a:solidFill>
                <a:latin typeface="Montserrat Light" pitchFamily="2" charset="-52"/>
              </a:rPr>
              <a:t>показателей и достижение </a:t>
            </a:r>
            <a:br>
              <a:rPr lang="ru-RU" sz="13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300" dirty="0">
                <a:solidFill>
                  <a:schemeClr val="bg1"/>
                </a:solidFill>
                <a:latin typeface="Montserrat Light" pitchFamily="2" charset="-52"/>
              </a:rPr>
              <a:t>целей удобно с помощью Портала.</a:t>
            </a:r>
          </a:p>
        </p:txBody>
      </p:sp>
      <p:sp>
        <p:nvSpPr>
          <p:cNvPr id="23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4"/>
            <a:ext cx="4242112" cy="317345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Контроль выполнения стратегии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CE4843-7F06-4F65-A476-46D811D3C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47" y="1666154"/>
            <a:ext cx="3933220" cy="262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348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80261" y="1415244"/>
            <a:ext cx="4142920" cy="315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С помощью механизма веток (</a:t>
            </a:r>
            <a:r>
              <a:rPr lang="ru-RU" sz="1300" dirty="0" err="1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branches</a:t>
            </a: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) система берет на себя отслеживание изменений модели в каждом проекте, подготовку вариантов изменений и согласование их в проектной рабочей группе с помощью Business Studio </a:t>
            </a:r>
            <a:r>
              <a:rPr lang="ru-RU" sz="1300" dirty="0" err="1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Portal</a:t>
            </a: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.</a:t>
            </a:r>
            <a:b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endParaRPr lang="ru-RU" sz="1300" dirty="0">
              <a:solidFill>
                <a:srgbClr val="F8F8F8"/>
              </a:solidFill>
              <a:latin typeface="Montserrat regular" pitchFamily="2" charset="-52"/>
              <a:ea typeface="Open Sans SemiBold" pitchFamily="2" charset="0"/>
              <a:cs typeface="Open Sans SemiBold" pitchFamily="2" charset="0"/>
              <a:sym typeface="Open Sans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После того как изменения в бизнес-архитектуре компании будут воплощены </a:t>
            </a:r>
            <a:b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в реальности, информация из рабочей </a:t>
            </a:r>
            <a:b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ветки переносится в актуальную модель, </a:t>
            </a:r>
            <a:b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и компания начинает работать по-новому. </a:t>
            </a:r>
            <a:b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endParaRPr lang="ru-RU" sz="1300" dirty="0">
              <a:solidFill>
                <a:srgbClr val="F8F8F8"/>
              </a:solidFill>
              <a:latin typeface="Montserrat regular" pitchFamily="2" charset="-52"/>
              <a:ea typeface="Open Sans SemiBold" pitchFamily="2" charset="0"/>
              <a:cs typeface="Open Sans SemiBold" pitchFamily="2" charset="0"/>
              <a:sym typeface="Open Sans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Business Studio </a:t>
            </a:r>
            <a:r>
              <a:rPr lang="ru-RU" sz="1300" dirty="0" err="1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Portal</a:t>
            </a: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 персонально оповещает сотрудников компании </a:t>
            </a:r>
            <a:b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о появлении новых версий объектов </a:t>
            </a:r>
            <a:b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</a:br>
            <a:r>
              <a:rPr lang="ru-RU" sz="1300" dirty="0">
                <a:solidFill>
                  <a:srgbClr val="F8F8F8"/>
                </a:solidFill>
                <a:latin typeface="Montserrat regular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в их зоне внимания. </a:t>
            </a:r>
          </a:p>
        </p:txBody>
      </p:sp>
      <p:sp>
        <p:nvSpPr>
          <p:cNvPr id="7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519306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Управление жизненным циклом модели</a:t>
            </a:r>
          </a:p>
        </p:txBody>
      </p:sp>
      <p:pic>
        <p:nvPicPr>
          <p:cNvPr id="21512" name="Picture 8" descr="https://lh7-rt.googleusercontent.com/slidesz/AGV_vUc--d3QgFx1CqGF2gqj2HoBB1_jFaU7pRd8LT4QdH7JiC_X20ogSmRLgKSS_7xzTrh_5KmhUcSWS3dIqkaJb881qiGtLihqttIfV5vHQRivNBGUmEXGVF_3ovz_OpNa5ybtAPGU_Pdx6nSY_kKSCpM_FaHgQKJrTTquuyMqONNPOA=s2048?key=C3tX_L-BvRKZa1-5vPnEl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623" y="1509901"/>
            <a:ext cx="3497200" cy="117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F0F1B-531F-4B8B-826E-C2393EB21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150" y="2800913"/>
            <a:ext cx="2920423" cy="192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651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64964" y="1313180"/>
            <a:ext cx="80334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600" dirty="0">
                <a:solidFill>
                  <a:schemeClr val="bg1"/>
                </a:solidFill>
                <a:latin typeface="Montserrat regular" pitchFamily="2" charset="-52"/>
              </a:rPr>
              <a:t>Поддержка разработки модели на нескольких языках. Переключение языка модели в интерфейсе программы и в Business Studio </a:t>
            </a:r>
            <a:r>
              <a:rPr lang="ru-RU" sz="1600" dirty="0" err="1">
                <a:solidFill>
                  <a:schemeClr val="bg1"/>
                </a:solidFill>
                <a:latin typeface="Montserrat regular" pitchFamily="2" charset="-52"/>
              </a:rPr>
              <a:t>Portal</a:t>
            </a:r>
            <a:r>
              <a:rPr lang="ru-RU" sz="1600" dirty="0">
                <a:solidFill>
                  <a:schemeClr val="bg1"/>
                </a:solidFill>
                <a:latin typeface="Montserrat regular" pitchFamily="2" charset="-52"/>
              </a:rPr>
              <a:t>. Удобные возможности для перевода: можно вводить данные сразу </a:t>
            </a:r>
            <a:br>
              <a:rPr lang="en-US" sz="1600" dirty="0">
                <a:solidFill>
                  <a:schemeClr val="bg1"/>
                </a:solidFill>
                <a:latin typeface="Montserrat regular" pitchFamily="2" charset="-52"/>
              </a:rPr>
            </a:br>
            <a:r>
              <a:rPr lang="ru-RU" sz="1600" dirty="0">
                <a:solidFill>
                  <a:schemeClr val="bg1"/>
                </a:solidFill>
                <a:latin typeface="Montserrat regular" pitchFamily="2" charset="-52"/>
              </a:rPr>
              <a:t>на всех языках или перевести модель на другие языки потом.</a:t>
            </a:r>
          </a:p>
        </p:txBody>
      </p:sp>
      <p:sp>
        <p:nvSpPr>
          <p:cNvPr id="18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69144874-C600-4FBA-B6E2-C881025FFD7B}"/>
              </a:ext>
            </a:extLst>
          </p:cNvPr>
          <p:cNvSpPr/>
          <p:nvPr/>
        </p:nvSpPr>
        <p:spPr>
          <a:xfrm>
            <a:off x="358779" y="2477641"/>
            <a:ext cx="3371973" cy="2330451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Мультиязычность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69144874-C600-4FBA-B6E2-C881025FFD7B}"/>
              </a:ext>
            </a:extLst>
          </p:cNvPr>
          <p:cNvSpPr/>
          <p:nvPr/>
        </p:nvSpPr>
        <p:spPr>
          <a:xfrm>
            <a:off x="5105400" y="2477641"/>
            <a:ext cx="3427413" cy="2330451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B4AAA8-21C1-41B0-B054-98F4012CA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9" y="2616352"/>
            <a:ext cx="2914261" cy="20100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DF8A2D-9518-4E8E-8B38-91FE1B7E5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183" y="2616352"/>
            <a:ext cx="2917241" cy="20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20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1669312" y="1651733"/>
            <a:ext cx="5847907" cy="3259991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Мультиязычность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09C060-0AD3-43C4-BCA8-B538E9E75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33" y="1798984"/>
            <a:ext cx="5503482" cy="298105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81BDA3-14F4-4F88-B066-35E016378746}"/>
              </a:ext>
            </a:extLst>
          </p:cNvPr>
          <p:cNvSpPr/>
          <p:nvPr/>
        </p:nvSpPr>
        <p:spPr>
          <a:xfrm>
            <a:off x="264964" y="1313180"/>
            <a:ext cx="8033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1600" dirty="0">
                <a:solidFill>
                  <a:schemeClr val="bg1"/>
                </a:solidFill>
                <a:latin typeface="Montserrat regular" pitchFamily="2" charset="-52"/>
              </a:rPr>
              <a:t>Переключение языка в </a:t>
            </a:r>
            <a:r>
              <a:rPr lang="en-US" sz="1600" dirty="0">
                <a:solidFill>
                  <a:schemeClr val="bg1"/>
                </a:solidFill>
                <a:latin typeface="Montserrat regular" pitchFamily="2" charset="-52"/>
              </a:rPr>
              <a:t>Business Studio Portal</a:t>
            </a:r>
            <a:endParaRPr lang="ru-RU" sz="1600" dirty="0">
              <a:solidFill>
                <a:schemeClr val="bg1"/>
              </a:solidFill>
              <a:latin typeface="Montserrat regular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8189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258689" y="1384300"/>
            <a:ext cx="44577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Business Studio позволяет компании разработать, внедрить и подготовить </a:t>
            </a:r>
            <a:br>
              <a:rPr lang="en-US" sz="1300" dirty="0">
                <a:solidFill>
                  <a:schemeClr val="bg1"/>
                </a:solidFill>
                <a:latin typeface="Montserrat regular" pitchFamily="2" charset="-52"/>
              </a:rPr>
            </a:b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к сертификации систему управления </a:t>
            </a:r>
            <a:br>
              <a:rPr lang="en-US" sz="1300" dirty="0">
                <a:solidFill>
                  <a:schemeClr val="bg1"/>
                </a:solidFill>
                <a:latin typeface="Montserrat regular" pitchFamily="2" charset="-52"/>
              </a:rPr>
            </a:b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в соответствии с требованиями </a:t>
            </a:r>
            <a:br>
              <a:rPr lang="en-US" sz="1300" dirty="0">
                <a:solidFill>
                  <a:schemeClr val="bg1"/>
                </a:solidFill>
                <a:latin typeface="Montserrat regular" pitchFamily="2" charset="-52"/>
              </a:rPr>
            </a:b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стандартов ISO</a:t>
            </a:r>
            <a:r>
              <a:rPr lang="en-US" sz="1300" dirty="0">
                <a:solidFill>
                  <a:schemeClr val="bg1"/>
                </a:solidFill>
                <a:latin typeface="Montserrat regular" pitchFamily="2" charset="-52"/>
              </a:rPr>
              <a:t> </a:t>
            </a: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на всех этапах:</a:t>
            </a:r>
            <a:endParaRPr lang="ru-RU" sz="1100" dirty="0">
              <a:solidFill>
                <a:srgbClr val="F8F8F8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Разработка целей в области качества;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Описание процессов;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Разработка показателей процессов;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Разработка документации СМК;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Ознакомление персонала с документацией;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Поддержание документации СМК</a:t>
            </a:r>
            <a:b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</a:b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в актуальном состоянии;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Сбор результатов измерений;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Планирование и проведение внутренних аудитов;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Анализ данных;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Разработка корректирующих и</a:t>
            </a:r>
            <a:b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</a:b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предупреждающих действий, устранение</a:t>
            </a:r>
            <a:b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</a:b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несоответствий;</a:t>
            </a:r>
          </a:p>
          <a:p>
            <a:pPr marL="285750" indent="-285750">
              <a:buClr>
                <a:srgbClr val="009DBC"/>
              </a:buClr>
              <a:buFont typeface="Arial" panose="020B0604020202020204" pitchFamily="34" charset="0"/>
              <a:buBlip>
                <a:blip r:embed="rId3"/>
              </a:buBlip>
              <a:tabLst>
                <a:tab pos="269875" algn="l"/>
                <a:tab pos="360363" algn="l"/>
              </a:tabLst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</a:rPr>
              <a:t>Подготовка к сертификации.</a:t>
            </a:r>
            <a:endParaRPr lang="en-US" sz="1100" dirty="0">
              <a:solidFill>
                <a:schemeClr val="bg1"/>
              </a:solidFill>
              <a:latin typeface="Montserrat Light" panose="020B0604020202020204" charset="-52"/>
            </a:endParaRPr>
          </a:p>
        </p:txBody>
      </p:sp>
      <p:sp>
        <p:nvSpPr>
          <p:cNvPr id="23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545885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792802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8759" y="334058"/>
            <a:ext cx="6310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Поддержка функционирования </a:t>
            </a:r>
          </a:p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Системы менеджмента качества</a:t>
            </a:r>
          </a:p>
        </p:txBody>
      </p:sp>
      <p:pic>
        <p:nvPicPr>
          <p:cNvPr id="24580" name="Picture 4" descr="https://lh7-rt.googleusercontent.com/slidesz/AGV_vUe3_zWo2uzgGkxcK878jmE7IaYlvIcBf-_QnkK43TtrqXTuaadkvN8uTzx2ygsCHtKmhVrMWdbPDBcgkPyXnVaI14kbWzzUWLMEv0xSgtxFIQTgTap_gqUT6_an3WQtWuf7gdGfaiTZXjmrZ1lcJpNamlbI3LzpOOqlHF13MuuR2w=s2048?key=C3tX_L-BvRKZa1-5vPnEl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518" y="2791653"/>
            <a:ext cx="3530600" cy="64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lh7-rt.googleusercontent.com/slidesz/AGV_vUcKlfIT9HkXPL4cLMpHa0o_gfG62zoXuUiq1Zaj8sM0aqUpyEtExGM6kF-D2fkWUft670zJ9S5bBsAfXnvma0Vr3jXoHr4njv_Iu_Bek5QvkLM9qqF6eFT0G126hNppMHrF4xOgBJEX5hqUlPItMl5Zj3uY0Sn9M10T8AmW2_Tb=s2048?key=C3tX_L-BvRKZa1-5vPnEl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396" y="1728928"/>
            <a:ext cx="1949450" cy="272358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8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28">
            <a:extLst>
              <a:ext uri="{FF2B5EF4-FFF2-40B4-BE49-F238E27FC236}">
                <a16:creationId xmlns:a16="http://schemas.microsoft.com/office/drawing/2014/main" id="{132F3B21-2F80-4B6A-B91E-8D4C10F37191}"/>
              </a:ext>
            </a:extLst>
          </p:cNvPr>
          <p:cNvSpPr/>
          <p:nvPr/>
        </p:nvSpPr>
        <p:spPr>
          <a:xfrm>
            <a:off x="358779" y="304478"/>
            <a:ext cx="6543929" cy="792802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18DFD3-6051-431A-946B-6D1A5C1AEF8D}"/>
              </a:ext>
            </a:extLst>
          </p:cNvPr>
          <p:cNvSpPr/>
          <p:nvPr/>
        </p:nvSpPr>
        <p:spPr>
          <a:xfrm>
            <a:off x="448759" y="334058"/>
            <a:ext cx="6310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Поддержка функционирования </a:t>
            </a:r>
          </a:p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Системы менеджмента качества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40B213-B6E9-4002-A1C2-3FF607EDE70A}"/>
              </a:ext>
            </a:extLst>
          </p:cNvPr>
          <p:cNvSpPr/>
          <p:nvPr/>
        </p:nvSpPr>
        <p:spPr>
          <a:xfrm>
            <a:off x="545181" y="1349126"/>
            <a:ext cx="284660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r>
              <a:rPr lang="ru-RU" sz="1300" dirty="0">
                <a:solidFill>
                  <a:schemeClr val="bg1"/>
                </a:solidFill>
                <a:latin typeface="Montserrat regular" pitchFamily="2" charset="-52"/>
              </a:rPr>
              <a:t>Взаимосвязь элементов бизнес-архитектуры с требованиями стандарта</a:t>
            </a:r>
          </a:p>
          <a:p>
            <a:pPr>
              <a:buClr>
                <a:srgbClr val="009DBC"/>
              </a:buClr>
              <a:tabLst>
                <a:tab pos="269875" algn="l"/>
                <a:tab pos="360363" algn="l"/>
              </a:tabLst>
            </a:pPr>
            <a:br>
              <a:rPr lang="en-US" sz="1300" dirty="0">
                <a:solidFill>
                  <a:schemeClr val="bg1"/>
                </a:solidFill>
                <a:latin typeface="Montserrat regular" pitchFamily="2" charset="-52"/>
              </a:rPr>
            </a:br>
            <a:endParaRPr lang="en-US" sz="1100" dirty="0">
              <a:solidFill>
                <a:schemeClr val="bg1"/>
              </a:solidFill>
              <a:latin typeface="Montserrat Light" panose="020B0604020202020204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7B4B8D-4869-4142-A165-69FBDB8B8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53" y="1394616"/>
            <a:ext cx="4462755" cy="3379652"/>
          </a:xfrm>
          <a:prstGeom prst="rect">
            <a:avLst/>
          </a:prstGeom>
        </p:spPr>
      </p:pic>
      <p:sp>
        <p:nvSpPr>
          <p:cNvPr id="6" name="Скругленный прямоугольник 28">
            <a:extLst>
              <a:ext uri="{FF2B5EF4-FFF2-40B4-BE49-F238E27FC236}">
                <a16:creationId xmlns:a16="http://schemas.microsoft.com/office/drawing/2014/main" id="{F9A09018-96DC-44EA-869D-9B49EE987A2D}"/>
              </a:ext>
            </a:extLst>
          </p:cNvPr>
          <p:cNvSpPr/>
          <p:nvPr/>
        </p:nvSpPr>
        <p:spPr>
          <a:xfrm>
            <a:off x="3795821" y="1349126"/>
            <a:ext cx="4736992" cy="3454722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2979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23769" y="1593596"/>
            <a:ext cx="3558374" cy="2378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Montserrat SemiBold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Аудиты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br>
              <a:rPr lang="ru-RU" sz="1100" dirty="0">
                <a:solidFill>
                  <a:schemeClr val="bg1"/>
                </a:solidFill>
                <a:latin typeface="Montserrat regular" pitchFamily="2" charset="-52"/>
              </a:rPr>
            </a:br>
            <a:br>
              <a:rPr lang="ru-RU" sz="1100" dirty="0">
                <a:solidFill>
                  <a:schemeClr val="bg1"/>
                </a:solidFill>
                <a:latin typeface="Montserrat regular" pitchFamily="2" charset="-52"/>
              </a:rPr>
            </a:br>
            <a:r>
              <a:rPr lang="en-US" sz="1300" dirty="0">
                <a:solidFill>
                  <a:schemeClr val="bg1"/>
                </a:solidFill>
                <a:latin typeface="Montserrat regular" panose="020B0604020202020204" charset="-52"/>
              </a:rPr>
              <a:t>Business Studio </a:t>
            </a:r>
            <a:r>
              <a:rPr lang="ru-RU" sz="1300" dirty="0">
                <a:solidFill>
                  <a:schemeClr val="bg1"/>
                </a:solidFill>
                <a:latin typeface="Montserrat regular" panose="020B0604020202020204" charset="-52"/>
              </a:rPr>
              <a:t>позволяет: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Планировать аудиты;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Получать график аудитов </a:t>
            </a:r>
            <a:b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на основе составленного плана;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Фиксировать результаты </a:t>
            </a:r>
            <a:b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проведённых аудитов; 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Формировать отчеты </a:t>
            </a:r>
            <a:b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по этим результатам.</a:t>
            </a:r>
          </a:p>
        </p:txBody>
      </p:sp>
      <p:sp>
        <p:nvSpPr>
          <p:cNvPr id="23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792802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8759" y="334058"/>
            <a:ext cx="6310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Поддержка функционирования </a:t>
            </a:r>
          </a:p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Системы менеджмента качества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661282-0DD8-4273-B9D2-C213D3479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887" y="1622189"/>
            <a:ext cx="3492785" cy="1450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A7A9A8-AC40-4E9C-9C8E-02A7909F9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900" y="2307620"/>
            <a:ext cx="3945714" cy="1210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7A9775-32B7-4AAF-A328-B314ACB3D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319" y="1836880"/>
            <a:ext cx="2836295" cy="28548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003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19">
            <a:extLst>
              <a:ext uri="{FF2B5EF4-FFF2-40B4-BE49-F238E27FC236}">
                <a16:creationId xmlns:a16="http://schemas.microsoft.com/office/drawing/2014/main" id="{44BA6011-3516-47E7-906B-7AEF8EAFC02E}"/>
              </a:ext>
            </a:extLst>
          </p:cNvPr>
          <p:cNvSpPr/>
          <p:nvPr/>
        </p:nvSpPr>
        <p:spPr>
          <a:xfrm>
            <a:off x="611188" y="2655871"/>
            <a:ext cx="3489320" cy="2244946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14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Поддержка функционирования </a:t>
              </a:r>
              <a:b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</a:b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Системы менеджмента качества</a:t>
              </a: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5" y="1252220"/>
            <a:ext cx="3767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600" dirty="0">
                <a:solidFill>
                  <a:srgbClr val="F8F8F8"/>
                </a:solidFill>
                <a:latin typeface="Montserrat SemiBold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Инструменты анализа</a:t>
            </a:r>
            <a:endParaRPr lang="en-US" sz="1600" dirty="0">
              <a:solidFill>
                <a:srgbClr val="F8F8F8"/>
              </a:solidFill>
              <a:latin typeface="Montserrat SemiBold" pitchFamily="2" charset="-52"/>
              <a:ea typeface="Open Sans SemiBold" pitchFamily="2" charset="0"/>
              <a:cs typeface="Open Sans SemiBold" pitchFamily="2" charset="0"/>
              <a:sym typeface="Open Sans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endParaRPr lang="ru-RU" sz="1600" dirty="0">
              <a:solidFill>
                <a:srgbClr val="F8F8F8"/>
              </a:solidFill>
              <a:latin typeface="Montserrat SemiBold" pitchFamily="2" charset="-52"/>
              <a:ea typeface="Open Sans SemiBold" pitchFamily="2" charset="0"/>
              <a:cs typeface="Open Sans SemiBold" pitchFamily="2" charset="0"/>
              <a:sym typeface="Open Sans"/>
            </a:endParaRP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200" dirty="0">
                <a:solidFill>
                  <a:schemeClr val="bg1"/>
                </a:solidFill>
                <a:latin typeface="Montserrat Light" pitchFamily="2" charset="-52"/>
              </a:rPr>
              <a:t>Business Studio поддерживает методику анализа несоответствий, их последствий и причин возникновения (FMEA) с применением диаграммы Исикавы.</a:t>
            </a:r>
          </a:p>
        </p:txBody>
      </p:sp>
      <p:pic>
        <p:nvPicPr>
          <p:cNvPr id="25602" name="Picture 2" descr="https://lh7-rt.googleusercontent.com/slidesz/AGV_vUfuNTazxeUMD2Ev_2tO07JeUSwbPG9TOL7EF03Dq-veulBnQmVvt2yIQ_SOj_jn8YYYyrauJTciXFh7zvBsD7Za1JBTVKiZPXXH_qru6VTm29j_ZPxNOIw8tk9YgFZcfG2TPO0oTg1qxvGXw-vaKEYuyZoZnVCJvKRAcYjkCwVDqQ=s2048?key=C3tX_L-BvRKZa1-5vPnEl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28" y="2847432"/>
            <a:ext cx="2977240" cy="186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19">
            <a:extLst>
              <a:ext uri="{FF2B5EF4-FFF2-40B4-BE49-F238E27FC236}">
                <a16:creationId xmlns:a16="http://schemas.microsoft.com/office/drawing/2014/main" id="{44BA6011-3516-47E7-906B-7AEF8EAFC02E}"/>
              </a:ext>
            </a:extLst>
          </p:cNvPr>
          <p:cNvSpPr/>
          <p:nvPr/>
        </p:nvSpPr>
        <p:spPr>
          <a:xfrm>
            <a:off x="5105400" y="2655871"/>
            <a:ext cx="3288506" cy="2244946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5008068" y="1453847"/>
            <a:ext cx="358570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ru-RU" sz="1200" dirty="0">
                <a:solidFill>
                  <a:schemeClr val="bg1"/>
                </a:solidFill>
                <a:latin typeface="Montserrat Light" pitchFamily="2" charset="-52"/>
              </a:rPr>
              <a:t>Контрольные карты, построенные по значениям показателей, позволяют отслеживать состояние процесса во времени и, главное, воздействовать на процесс до того, как он выйдет из-под контроля.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8AFE15-C345-4A5C-8ED7-B6328448D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999" y="2847432"/>
            <a:ext cx="2690115" cy="185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357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82245" y="3258535"/>
            <a:ext cx="4068762" cy="20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Clr>
                <a:srgbClr val="009DBC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SemiBold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Нотации моделирования</a:t>
            </a:r>
          </a:p>
          <a:p>
            <a:pPr marL="268288" indent="-268288">
              <a:lnSpc>
                <a:spcPct val="90000"/>
              </a:lnSpc>
              <a:spcBef>
                <a:spcPts val="600"/>
              </a:spcBef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Полный набор популярных нотации для моделирования всех слоев корпоративной архитектуры от бизнес-процессов до ИТ</a:t>
            </a:r>
            <a:b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(Стратегические карты, </a:t>
            </a:r>
            <a: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  <a:t>VAD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, BPMN, </a:t>
            </a:r>
            <a: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  <a:t>ArchiMate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 и другие);</a:t>
            </a:r>
          </a:p>
          <a:p>
            <a:pPr marL="268288" indent="-268288">
              <a:lnSpc>
                <a:spcPct val="90000"/>
              </a:lnSpc>
              <a:spcBef>
                <a:spcPts val="600"/>
              </a:spcBef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Бесшовное моделирования корпоративной архитектуры за счет проработанного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мэппинга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 нотаций - использование одного объекта на диаграммах разных нотаций.</a:t>
            </a:r>
            <a:endParaRPr lang="en-US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buClr>
                <a:srgbClr val="009DBC"/>
              </a:buClr>
              <a:buSzPts val="1800"/>
            </a:pPr>
            <a:endParaRPr lang="ru-RU" sz="9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9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Преимущества </a:t>
            </a:r>
            <a:r>
              <a:rPr lang="en-US" sz="2000" dirty="0">
                <a:solidFill>
                  <a:schemeClr val="bg1"/>
                </a:solidFill>
                <a:latin typeface="Montserrat" pitchFamily="2" charset="-52"/>
              </a:rPr>
              <a:t>Business Studio</a:t>
            </a:r>
            <a:endParaRPr lang="ru-RU" sz="20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248E67-804E-4859-8D42-91009F8A2A5F}"/>
              </a:ext>
            </a:extLst>
          </p:cNvPr>
          <p:cNvSpPr/>
          <p:nvPr/>
        </p:nvSpPr>
        <p:spPr>
          <a:xfrm>
            <a:off x="4716465" y="1215137"/>
            <a:ext cx="4068762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9DBC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SemiBold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Мультимодальное моделирование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Clr>
                <a:srgbClr val="009DBC"/>
              </a:buClr>
              <a:buSzPts val="1800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Создание единого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мегаграфа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 объектов и связей с помощью: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Диаграмм;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Иерархических репозиториев;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Окон свойств объекта;</a:t>
            </a:r>
            <a:endParaRPr lang="en-US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Таблиц.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9DBC"/>
              </a:buClr>
              <a:buSzPts val="1800"/>
            </a:pPr>
            <a:endParaRPr lang="ru-RU" sz="1100" dirty="0">
              <a:solidFill>
                <a:schemeClr val="bg1"/>
              </a:solidFill>
              <a:latin typeface="Montserrat Light" pitchFamily="2" charset="-52"/>
              <a:sym typeface="Open San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D807275-9681-4FD5-A664-D26CCA52FB94}"/>
              </a:ext>
            </a:extLst>
          </p:cNvPr>
          <p:cNvSpPr/>
          <p:nvPr/>
        </p:nvSpPr>
        <p:spPr>
          <a:xfrm>
            <a:off x="503238" y="1175948"/>
            <a:ext cx="4068762" cy="2097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9DBC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SemiBold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Быстрый результат</a:t>
            </a:r>
          </a:p>
          <a:p>
            <a:pPr marL="268288" lvl="0" indent="-268288">
              <a:lnSpc>
                <a:spcPct val="90000"/>
              </a:lnSpc>
              <a:spcBef>
                <a:spcPts val="600"/>
              </a:spcBef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Business Studio отличается простотой, удобством и высокой скоростью освоения специалистами;  </a:t>
            </a:r>
          </a:p>
          <a:p>
            <a:pPr marL="268288" lvl="0" indent="-268288">
              <a:lnSpc>
                <a:spcPct val="90000"/>
              </a:lnSpc>
              <a:spcBef>
                <a:spcPts val="600"/>
              </a:spcBef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Самый обширный функционал «из коробки» на рынке;</a:t>
            </a:r>
            <a:r>
              <a:rPr lang="ru-RU" dirty="0"/>
              <a:t> </a:t>
            </a:r>
          </a:p>
          <a:p>
            <a:pPr marL="268288" lvl="0" indent="-268288">
              <a:lnSpc>
                <a:spcPct val="90000"/>
              </a:lnSpc>
              <a:spcBef>
                <a:spcPts val="600"/>
              </a:spcBef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Готовые отчеты и шаблоны документов по всем аспектам архитектуры;</a:t>
            </a:r>
          </a:p>
          <a:p>
            <a:pPr marL="268288" lvl="0" indent="-268288">
              <a:lnSpc>
                <a:spcPct val="90000"/>
              </a:lnSpc>
              <a:spcBef>
                <a:spcPts val="600"/>
              </a:spcBef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Трудозатраты</a:t>
            </a:r>
            <a: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на кастомизацию, благодаря концепции </a:t>
            </a:r>
            <a:r>
              <a:rPr lang="en-US" sz="1100" dirty="0" err="1">
                <a:solidFill>
                  <a:schemeClr val="bg1"/>
                </a:solidFill>
                <a:latin typeface="Montserrat Light" pitchFamily="2" charset="-52"/>
              </a:rPr>
              <a:t>NoCode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, в 3-4 раза ниже по сравнению с другими решениями</a:t>
            </a:r>
            <a:r>
              <a:rPr lang="ru-RU" sz="1050" dirty="0">
                <a:solidFill>
                  <a:schemeClr val="bg1"/>
                </a:solidFill>
                <a:latin typeface="Montserrat Light" pitchFamily="2" charset="-52"/>
              </a:rPr>
              <a:t>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EB2DC60-4576-477D-8AF2-55FC7C167DBE}"/>
              </a:ext>
            </a:extLst>
          </p:cNvPr>
          <p:cNvSpPr/>
          <p:nvPr/>
        </p:nvSpPr>
        <p:spPr>
          <a:xfrm>
            <a:off x="4716465" y="2925435"/>
            <a:ext cx="3883711" cy="2611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  <a:buClr>
                <a:srgbClr val="009DBC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SemiBold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Поддержка веток в модели корпоративной архитектуры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Отдельные «песочницы» для крупных проектов и отдельных задач;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Ведение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роадмепа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 будущих состояний архитектуры;</a:t>
            </a:r>
            <a:endParaRPr lang="en-US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Анализ и утверждение изменений перед заливкой в актуальные модели</a:t>
            </a:r>
            <a: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архитектуры;</a:t>
            </a:r>
          </a:p>
          <a:p>
            <a:pPr marL="268288" lvl="0" indent="-268288">
              <a:lnSpc>
                <a:spcPct val="90000"/>
              </a:lnSpc>
              <a:spcBef>
                <a:spcPts val="600"/>
              </a:spcBef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Оповещение всех сотрудников об изменениях с помощью Business Studio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Portal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.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Clr>
                <a:srgbClr val="009DBC"/>
              </a:buClr>
              <a:buSzPts val="1800"/>
            </a:pPr>
            <a:endParaRPr lang="ru-RU" sz="1100" dirty="0">
              <a:solidFill>
                <a:srgbClr val="F8F8F8"/>
              </a:solidFill>
              <a:latin typeface="Montserrat SemiBold" pitchFamily="2" charset="-52"/>
              <a:ea typeface="Open Sans SemiBold" pitchFamily="2" charset="0"/>
              <a:cs typeface="Open Sans SemiBold" pitchFamily="2" charset="0"/>
              <a:sym typeface="Open Sans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Clr>
                <a:srgbClr val="009DBC"/>
              </a:buClr>
              <a:buSzPts val="1800"/>
            </a:pP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9831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Преимущества </a:t>
            </a:r>
            <a:r>
              <a:rPr lang="en-US" sz="2000" dirty="0">
                <a:solidFill>
                  <a:schemeClr val="bg1"/>
                </a:solidFill>
                <a:latin typeface="Montserrat" pitchFamily="2" charset="-52"/>
              </a:rPr>
              <a:t>Business Studio</a:t>
            </a:r>
            <a:endParaRPr lang="ru-RU" sz="20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C3DBB3A-7BC1-4ECC-A30A-9D5E90E01963}"/>
              </a:ext>
            </a:extLst>
          </p:cNvPr>
          <p:cNvSpPr/>
          <p:nvPr/>
        </p:nvSpPr>
        <p:spPr>
          <a:xfrm>
            <a:off x="358779" y="1384300"/>
            <a:ext cx="4142920" cy="322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009DBC"/>
              </a:buClr>
              <a:buSzPts val="1800"/>
            </a:pPr>
            <a:r>
              <a:rPr lang="en-US" sz="1100" dirty="0" err="1">
                <a:solidFill>
                  <a:srgbClr val="F8F8F8"/>
                </a:solidFill>
                <a:latin typeface="Montserrat SemiBold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NoCode</a:t>
            </a:r>
            <a:r>
              <a:rPr lang="ru-RU" sz="1100" dirty="0">
                <a:solidFill>
                  <a:srgbClr val="F8F8F8"/>
                </a:solidFill>
                <a:latin typeface="Montserrat SemiBold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-кастомизация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Система построена на расширяемой онтологии (метамодели):  иерархия классов с поддержкой множественной классификации;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Наследование атрибутов по иерархии классов;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Нотации: создание своих и расширение нотаций «из коробки»;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Стили: вывод параметров</a:t>
            </a:r>
            <a:r>
              <a:rPr lang="en-US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объектов, условное форматирование, скрытие объектов, создание «тепловых» карт из обычных диаграмм;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Экранный интерфейс: кастомизация экранных форм;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Мастер отчетов: создание отчетов </a:t>
            </a:r>
            <a:r>
              <a:rPr lang="en-US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docx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, </a:t>
            </a:r>
            <a:r>
              <a:rPr lang="en-US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xlsx 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сложной структуры без программирования;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Трассировка связей: обход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мегаграфа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 связей объектов с помощью Правил производных связей.</a:t>
            </a:r>
            <a:endParaRPr lang="ru-RU" sz="1100" dirty="0">
              <a:solidFill>
                <a:srgbClr val="F8F8F8"/>
              </a:solidFill>
              <a:latin typeface="Montserrat SemiBold" pitchFamily="2" charset="-52"/>
              <a:ea typeface="Open Sans SemiBold" pitchFamily="2" charset="0"/>
              <a:cs typeface="Open Sans SemiBold" pitchFamily="2" charset="0"/>
              <a:sym typeface="Open Sans"/>
            </a:endParaRPr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000D46AF-0A10-4824-8DAC-A4EE3D0A7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286" y="816819"/>
            <a:ext cx="4022203" cy="40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50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290701" y="1390925"/>
            <a:ext cx="4242112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2D04D1-CCE6-4658-94C7-B277543E5E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92" b="-21492"/>
          <a:stretch/>
        </p:blipFill>
        <p:spPr>
          <a:xfrm>
            <a:off x="4406756" y="1504061"/>
            <a:ext cx="3988811" cy="3238542"/>
          </a:xfrm>
          <a:prstGeom prst="rect">
            <a:avLst/>
          </a:prstGeom>
          <a:effectLst/>
        </p:spPr>
      </p:pic>
      <p:grpSp>
        <p:nvGrpSpPr>
          <p:cNvPr id="6" name="Группа 5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7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Business Studio – инструмент для</a:t>
              </a:r>
            </a:p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проектирования бизнес-архитектуры</a:t>
              </a: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4" y="1313180"/>
            <a:ext cx="3574775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Montserrat regular" pitchFamily="2" charset="-52"/>
              </a:rPr>
              <a:t>Business Studio позволяет создать комплексную модель бизнес-архитектуры, включающую:</a:t>
            </a:r>
            <a:endParaRPr lang="ru-RU" sz="1100" dirty="0">
              <a:solidFill>
                <a:srgbClr val="F8F8F8"/>
              </a:solidFill>
              <a:latin typeface="Montserrat Light" pitchFamily="2" charset="-52"/>
              <a:ea typeface="Open Sans"/>
              <a:cs typeface="Open Sans"/>
              <a:sym typeface="Open Sans"/>
            </a:endParaRP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Требования к бизнесу со стороны собственников и стратегию их выполнения;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 err="1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Верхнеуровневую</a:t>
            </a: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 модель деятельности;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Подробные операционные описания </a:t>
            </a:r>
            <a:b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бизнес-процессов;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Организационную структуру;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Структуру информационных систем </a:t>
            </a:r>
            <a:b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и данных;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Ресурсы и средства производства, участвующие в выполнении операций.</a:t>
            </a:r>
          </a:p>
        </p:txBody>
      </p:sp>
    </p:spTree>
    <p:extLst>
      <p:ext uri="{BB962C8B-B14F-4D97-AF65-F5344CB8AC3E}">
        <p14:creationId xmlns:p14="http://schemas.microsoft.com/office/powerpoint/2010/main" val="5426913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Преимущества </a:t>
            </a:r>
            <a:r>
              <a:rPr lang="en-US" sz="2000" dirty="0">
                <a:solidFill>
                  <a:schemeClr val="bg1"/>
                </a:solidFill>
                <a:latin typeface="Montserrat" pitchFamily="2" charset="-52"/>
              </a:rPr>
              <a:t>Business Studio</a:t>
            </a:r>
            <a:endParaRPr lang="ru-RU" sz="20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E86F8B-D55F-4126-A81B-22FF4C6A3EBA}"/>
              </a:ext>
            </a:extLst>
          </p:cNvPr>
          <p:cNvSpPr/>
          <p:nvPr/>
        </p:nvSpPr>
        <p:spPr>
          <a:xfrm>
            <a:off x="358779" y="1385474"/>
            <a:ext cx="4142920" cy="303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9DBC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SemiBold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Наличие кадров и компетентных специалистов на рынке труда</a:t>
            </a:r>
          </a:p>
          <a:p>
            <a:pPr marL="268288" lvl="0" indent="-2682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Более 1200 сертифицированных специалистов;</a:t>
            </a:r>
          </a:p>
          <a:p>
            <a:pPr marL="268288" lvl="0" indent="-2682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Более 180 вузов и бизнес-школ применяют Business Studio при подготовке управленческих кадров и ИТ-специалистов (магистратура, MBA, EMBA);</a:t>
            </a:r>
          </a:p>
          <a:p>
            <a:pPr marL="268288" lvl="0" indent="-268288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Ведущие онлайн-университеты используют систему в учебных программах:</a:t>
            </a:r>
          </a:p>
          <a:p>
            <a:pPr marL="725488" lvl="1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</a:rPr>
              <a:t>Нетология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;</a:t>
            </a:r>
          </a:p>
          <a:p>
            <a:pPr marL="725488" lvl="1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1"/>
                </a:solidFill>
                <a:latin typeface="Montserrat Light" pitchFamily="2" charset="-52"/>
              </a:rPr>
              <a:t>Skillbox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;</a:t>
            </a:r>
            <a:endParaRPr lang="en-US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725488" lvl="1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1"/>
                </a:solidFill>
                <a:latin typeface="Montserrat Light" pitchFamily="2" charset="-52"/>
              </a:rPr>
              <a:t>Otus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;</a:t>
            </a:r>
            <a:endParaRPr lang="en-US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725488" lvl="1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Школа системного анализа и другие.</a:t>
            </a:r>
          </a:p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7342F1-1AEF-4B57-8B17-F09C740D5267}"/>
              </a:ext>
            </a:extLst>
          </p:cNvPr>
          <p:cNvSpPr/>
          <p:nvPr/>
        </p:nvSpPr>
        <p:spPr>
          <a:xfrm>
            <a:off x="4572004" y="1385474"/>
            <a:ext cx="414292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9DBC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SemiBold" pitchFamily="2" charset="-52"/>
                <a:ea typeface="Open Sans SemiBold" pitchFamily="2" charset="0"/>
                <a:cs typeface="Open Sans SemiBold" pitchFamily="2" charset="0"/>
                <a:sym typeface="Open Sans"/>
              </a:rPr>
              <a:t>Самое масштабное комьюнити</a:t>
            </a:r>
          </a:p>
          <a:p>
            <a:pPr marL="268288" lvl="0" indent="-2682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Пользователи </a:t>
            </a:r>
            <a: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  <a:t>Business Studio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 откровенно делятся опытом использования продукта на профессиональных конференциях и в формате референс-визитов. Опубликовано </a:t>
            </a:r>
            <a:r>
              <a:rPr lang="ru-RU" sz="1100" u="sng" dirty="0">
                <a:solidFill>
                  <a:schemeClr val="bg1"/>
                </a:solidFill>
                <a:latin typeface="Montserrat Light" pitchFamily="2" charset="-52"/>
                <a:hlinkClick r:id="rId3"/>
              </a:rPr>
              <a:t>более 50 историй успеха клиентов</a:t>
            </a:r>
            <a:r>
              <a:rPr lang="ru-RU" sz="1100" u="sng" dirty="0">
                <a:solidFill>
                  <a:schemeClr val="bg1"/>
                </a:solidFill>
                <a:latin typeface="Montserrat Light" pitchFamily="2" charset="-52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- это самый большой трек подтвержденных успешных внедрений;</a:t>
            </a:r>
          </a:p>
          <a:p>
            <a:pPr marL="268288" lvl="0" indent="-268288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Вендор и его партнеры регулярно проводят 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hlinkClick r:id="rId4"/>
              </a:rPr>
              <a:t>практические конференции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, направленные на решение методологических задач и распространение лучших практик. </a:t>
            </a:r>
          </a:p>
          <a:p>
            <a:pPr marL="268288" lvl="0" indent="-268288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За 20 лет накоплена широкая база знаний и практик </a:t>
            </a:r>
            <a:r>
              <a:rPr lang="ru-RU" sz="1100" dirty="0" err="1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оргпроектирования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, оформленная в виде статей, книг и референтных моделей;</a:t>
            </a: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268288" indent="-268288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Команда разработки поддерживает прямой диалог с пользователями в публичном </a:t>
            </a:r>
            <a:r>
              <a:rPr lang="en-US" sz="1100" dirty="0">
                <a:solidFill>
                  <a:schemeClr val="bg1"/>
                </a:solidFill>
                <a:latin typeface="Montserrat Light" pitchFamily="2" charset="-52"/>
                <a:hlinkClick r:id="rId5"/>
              </a:rPr>
              <a:t>Telegram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hlinkClick r:id="rId5"/>
              </a:rPr>
              <a:t>-канале </a:t>
            </a: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(около 2000 участников)</a:t>
            </a:r>
            <a: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  <a:t>#</a:t>
            </a: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268288" indent="-268288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Востребованные, инновационные подходы быстро внедряются в функционал Business Studio</a:t>
            </a:r>
            <a:r>
              <a:rPr lang="en-US" sz="1100" dirty="0">
                <a:solidFill>
                  <a:schemeClr val="bg1"/>
                </a:solidFill>
                <a:latin typeface="Montserrat Light" pitchFamily="2" charset="-52"/>
              </a:rPr>
              <a:t>.</a:t>
            </a: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009DBC"/>
              </a:buClr>
              <a:buSzPts val="1800"/>
            </a:pPr>
            <a:endParaRPr lang="en-US" sz="1100" dirty="0">
              <a:solidFill>
                <a:schemeClr val="bg1"/>
              </a:solidFill>
              <a:latin typeface="Montserrat Ligh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040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28">
            <a:extLst>
              <a:ext uri="{FF2B5EF4-FFF2-40B4-BE49-F238E27FC236}">
                <a16:creationId xmlns:a16="http://schemas.microsoft.com/office/drawing/2014/main" id="{45C99104-A440-4A17-87D5-B82B4EA35A89}"/>
              </a:ext>
            </a:extLst>
          </p:cNvPr>
          <p:cNvSpPr/>
          <p:nvPr/>
        </p:nvSpPr>
        <p:spPr>
          <a:xfrm>
            <a:off x="358779" y="304478"/>
            <a:ext cx="6543929" cy="597043"/>
          </a:xfrm>
          <a:prstGeom prst="roundRect">
            <a:avLst/>
          </a:prstGeom>
          <a:solidFill>
            <a:srgbClr val="0DA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6425" y="390525"/>
            <a:ext cx="637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DBC"/>
              </a:buClr>
              <a:buSzPct val="100000"/>
              <a:tabLst>
                <a:tab pos="336947" algn="l"/>
              </a:tabLst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Эффекты от использования </a:t>
            </a:r>
            <a:r>
              <a:rPr lang="ru-RU" sz="2000" dirty="0" err="1">
                <a:solidFill>
                  <a:schemeClr val="bg1"/>
                </a:solidFill>
                <a:latin typeface="Montserrat" pitchFamily="2" charset="-52"/>
              </a:rPr>
              <a:t>Business</a:t>
            </a:r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Montserrat" pitchFamily="2" charset="-52"/>
              </a:rPr>
              <a:t>Studio</a:t>
            </a:r>
            <a:endParaRPr lang="ru-RU" sz="2000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8779" y="1332052"/>
            <a:ext cx="4213221" cy="3799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DA1C9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SemiBold" pitchFamily="2" charset="-52"/>
                <a:ea typeface="Open Sans"/>
                <a:cs typeface="Open Sans"/>
                <a:sym typeface="Open Sans"/>
              </a:rPr>
              <a:t>Собственникам и топ-менеджерам: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Стабильное развитие бизнеса;</a:t>
            </a: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Высокая капитализация;</a:t>
            </a: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Сохранение знаний о работе компании.</a:t>
            </a:r>
            <a:endParaRPr lang="en-US" sz="1100" dirty="0">
              <a:solidFill>
                <a:schemeClr val="bg1"/>
              </a:solidFill>
              <a:latin typeface="Montserrat Light" pitchFamily="2" charset="-52"/>
              <a:sym typeface="Open Sans"/>
            </a:endParaRPr>
          </a:p>
          <a:p>
            <a:pPr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rgbClr val="0DA1C9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SemiBold" pitchFamily="2" charset="-52"/>
                <a:ea typeface="Open Sans"/>
                <a:cs typeface="Open Sans"/>
                <a:sym typeface="Open Sans"/>
              </a:rPr>
              <a:t>Руководителям:</a:t>
            </a:r>
          </a:p>
          <a:p>
            <a:pPr marL="268288" lvl="0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Бонусы за достигнутые показатели;</a:t>
            </a: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268288" lvl="0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Сокращение затрат личного времени на</a:t>
            </a:r>
            <a:b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«тушение пожаров»;</a:t>
            </a: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268288" lvl="0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Минимизация времени обучения новых сотрудников;</a:t>
            </a:r>
            <a:endParaRPr lang="ru-RU" sz="1100" dirty="0">
              <a:solidFill>
                <a:schemeClr val="bg1"/>
              </a:solidFill>
              <a:latin typeface="Montserrat Light" pitchFamily="2" charset="-52"/>
            </a:endParaRPr>
          </a:p>
          <a:p>
            <a:pPr marL="268288" lvl="0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Компетенции отличного управленца.</a:t>
            </a:r>
            <a:endParaRPr lang="en-US" sz="1100" dirty="0">
              <a:solidFill>
                <a:schemeClr val="bg1"/>
              </a:solidFill>
              <a:latin typeface="Montserrat Light" pitchFamily="2" charset="-52"/>
              <a:sym typeface="Open Sans"/>
            </a:endParaRPr>
          </a:p>
          <a:p>
            <a:pPr lvl="0">
              <a:lnSpc>
                <a:spcPct val="90000"/>
              </a:lnSpc>
              <a:spcBef>
                <a:spcPts val="900"/>
              </a:spcBef>
              <a:spcAft>
                <a:spcPts val="600"/>
              </a:spcAft>
              <a:buClr>
                <a:srgbClr val="009DBC"/>
              </a:buClr>
              <a:buSzPts val="1600"/>
            </a:pPr>
            <a:r>
              <a:rPr lang="ru-RU" sz="1100" dirty="0">
                <a:solidFill>
                  <a:srgbClr val="F8F8F8"/>
                </a:solidFill>
                <a:latin typeface="Montserrat SemiBold" pitchFamily="2" charset="-52"/>
                <a:ea typeface="Open Sans"/>
                <a:cs typeface="Open Sans"/>
                <a:sym typeface="Open Sans"/>
              </a:rPr>
              <a:t>Сотрудникам: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Работа в условиях порядка;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Возможность достигать результатов и </a:t>
            </a:r>
            <a:b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</a:b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получать за них бонусы;</a:t>
            </a:r>
          </a:p>
          <a:p>
            <a:pPr marL="268288" indent="-268288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009DBC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  <a:sym typeface="Open Sans"/>
              </a:rPr>
              <a:t>Участие в развитии компании.</a:t>
            </a:r>
            <a:endParaRPr lang="ru-RU" sz="1100" dirty="0"/>
          </a:p>
        </p:txBody>
      </p:sp>
      <p:sp>
        <p:nvSpPr>
          <p:cNvPr id="6" name="Скругленный прямоугольник 28">
            <a:extLst>
              <a:ext uri="{FF2B5EF4-FFF2-40B4-BE49-F238E27FC236}">
                <a16:creationId xmlns:a16="http://schemas.microsoft.com/office/drawing/2014/main" id="{A15DC19E-9CB8-4426-BC1D-5A80B5B3252B}"/>
              </a:ext>
            </a:extLst>
          </p:cNvPr>
          <p:cNvSpPr/>
          <p:nvPr/>
        </p:nvSpPr>
        <p:spPr>
          <a:xfrm>
            <a:off x="4716463" y="1383034"/>
            <a:ext cx="4068762" cy="3455988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Google Shape;718;p61">
            <a:extLst>
              <a:ext uri="{FF2B5EF4-FFF2-40B4-BE49-F238E27FC236}">
                <a16:creationId xmlns:a16="http://schemas.microsoft.com/office/drawing/2014/main" id="{0E636AEB-F5ED-420E-A3A3-9805637EFB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7093" y="2934564"/>
            <a:ext cx="3751422" cy="1903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0962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58779" y="304478"/>
            <a:ext cx="6543929" cy="597043"/>
            <a:chOff x="358779" y="304478"/>
            <a:chExt cx="6543929" cy="597043"/>
          </a:xfrm>
        </p:grpSpPr>
        <p:sp>
          <p:nvSpPr>
            <p:cNvPr id="8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597043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46425" y="390525"/>
              <a:ext cx="63763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Контактная информация</a:t>
              </a: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3370217" y="1296990"/>
            <a:ext cx="487986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buClr>
                <a:srgbClr val="F8F8F8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Группа компаний</a:t>
            </a:r>
            <a:endParaRPr lang="ru-RU" sz="1100" dirty="0">
              <a:latin typeface="Montserrat Light" panose="020B0604020202020204" charset="-52"/>
            </a:endParaRPr>
          </a:p>
          <a:p>
            <a:pPr lvl="0">
              <a:spcBef>
                <a:spcPts val="300"/>
              </a:spcBef>
              <a:buClr>
                <a:srgbClr val="F8F8F8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«Современные технологии управления»</a:t>
            </a:r>
            <a:endParaRPr lang="ru-RU" sz="1100" dirty="0">
              <a:latin typeface="Montserrat Light" panose="020B0604020202020204" charset="-52"/>
            </a:endParaRPr>
          </a:p>
          <a:p>
            <a:pPr lvl="0">
              <a:spcBef>
                <a:spcPts val="300"/>
              </a:spcBef>
              <a:buClr>
                <a:srgbClr val="F8F8F8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Россия, 443090, r. Самара, ул. Антонова-Овсеенко д.59 «В», 1 этаж</a:t>
            </a:r>
            <a:endParaRPr lang="ru-RU" sz="1100" dirty="0">
              <a:latin typeface="Montserrat Light" panose="020B0604020202020204" charset="-52"/>
            </a:endParaRPr>
          </a:p>
          <a:p>
            <a:pPr lvl="0">
              <a:spcBef>
                <a:spcPts val="300"/>
              </a:spcBef>
              <a:buClr>
                <a:srgbClr val="F8F8F8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Телефон: +7 (846) 202-19-00 </a:t>
            </a:r>
            <a:b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| </a:t>
            </a:r>
            <a:r>
              <a:rPr lang="ru-RU" sz="1100" u="sng" dirty="0">
                <a:solidFill>
                  <a:schemeClr val="bg1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mail@businessstudio.ru</a:t>
            </a:r>
            <a:r>
              <a:rPr lang="ru-RU" sz="1100" dirty="0">
                <a:solidFill>
                  <a:schemeClr val="bg1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 |</a:t>
            </a:r>
            <a:r>
              <a:rPr lang="ru-RU" sz="1100" dirty="0">
                <a:solidFill>
                  <a:schemeClr val="dk1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 </a:t>
            </a:r>
            <a:r>
              <a:rPr lang="ru-RU" sz="1100" u="sng" dirty="0">
                <a:solidFill>
                  <a:schemeClr val="bg1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www.businessstudio.ru</a:t>
            </a:r>
            <a:endParaRPr lang="ru-RU" sz="1100" u="sng" dirty="0">
              <a:solidFill>
                <a:schemeClr val="bg1"/>
              </a:solidFill>
              <a:latin typeface="Montserrat Light" panose="020B0604020202020204" charset="-52"/>
              <a:ea typeface="Open Sans"/>
              <a:cs typeface="Open Sans"/>
              <a:sym typeface="Open Sans"/>
            </a:endParaRPr>
          </a:p>
          <a:p>
            <a:pPr lvl="0">
              <a:buClr>
                <a:srgbClr val="F8F8F8"/>
              </a:buClr>
              <a:buSzPts val="1800"/>
            </a:pPr>
            <a:endParaRPr lang="ru-RU" sz="1100" u="sng" dirty="0">
              <a:solidFill>
                <a:schemeClr val="dk1"/>
              </a:solidFill>
              <a:latin typeface="Montserrat Light" panose="020B0604020202020204" charset="-52"/>
              <a:ea typeface="Open Sans"/>
              <a:cs typeface="Open Sans"/>
              <a:sym typeface="Open Sans"/>
            </a:endParaRPr>
          </a:p>
          <a:p>
            <a:pPr>
              <a:buClr>
                <a:srgbClr val="F8F8F8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Наши ресурсы в сети</a:t>
            </a:r>
          </a:p>
          <a:p>
            <a:pPr>
              <a:buClr>
                <a:srgbClr val="F8F8F8"/>
              </a:buClr>
              <a:buSzPts val="1800"/>
            </a:pPr>
            <a:endParaRPr lang="ru-RU" sz="1100" dirty="0"/>
          </a:p>
          <a:p>
            <a:pPr lvl="0">
              <a:buClr>
                <a:srgbClr val="F8F8F8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Партнёрская сеть объединяет ведущие консалтинговые и ИТ-компании России и стран ЕАЭС. </a:t>
            </a:r>
            <a:endParaRPr lang="ru-RU" sz="1100" dirty="0">
              <a:latin typeface="Montserrat Light" panose="020B0604020202020204" charset="-52"/>
            </a:endParaRPr>
          </a:p>
          <a:p>
            <a:pPr lvl="0">
              <a:spcBef>
                <a:spcPts val="300"/>
              </a:spcBef>
              <a:buClr>
                <a:srgbClr val="F8F8F8"/>
              </a:buClr>
              <a:buSzPts val="1800"/>
            </a:pPr>
            <a:r>
              <a:rPr lang="ru-RU" sz="1100" dirty="0">
                <a:solidFill>
                  <a:srgbClr val="F8F8F8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</a:rPr>
              <a:t>Поиск партнеров в Вашем городе: </a:t>
            </a:r>
            <a:r>
              <a:rPr lang="tr-TR" sz="1100" u="sng" dirty="0">
                <a:solidFill>
                  <a:schemeClr val="bg1"/>
                </a:solidFill>
                <a:latin typeface="Montserrat Light" panose="020B0604020202020204" charset="-52"/>
                <a:ea typeface="Open Sans"/>
                <a:cs typeface="Open Sans"/>
                <a:sym typeface="Open Sans"/>
                <a:hlinkClick r:id="rId5"/>
              </a:rPr>
              <a:t>www.businessstudio.ru/promo/for_partners/all/</a:t>
            </a:r>
            <a:br>
              <a:rPr lang="ru-RU" sz="11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ru-RU" sz="1100" u="sng" dirty="0">
              <a:solidFill>
                <a:srgbClr val="0563C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buClr>
                <a:srgbClr val="F8F8F8"/>
              </a:buClr>
              <a:buSzPts val="1800"/>
            </a:pPr>
            <a:endParaRPr lang="ru-RU" sz="1100" dirty="0">
              <a:solidFill>
                <a:srgbClr val="F8F8F8"/>
              </a:solidFill>
              <a:latin typeface="Montserrat Light" panose="020B0604020202020204" charset="-52"/>
              <a:ea typeface="Open Sans"/>
              <a:cs typeface="Open Sans"/>
              <a:sym typeface="Open Sans"/>
            </a:endParaRPr>
          </a:p>
        </p:txBody>
      </p:sp>
      <p:pic>
        <p:nvPicPr>
          <p:cNvPr id="11" name="Google Shape;773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1188" y="1366741"/>
            <a:ext cx="2357845" cy="112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74;p64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9166" y="2459531"/>
            <a:ext cx="204624" cy="20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75;p64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01824" y="2454896"/>
            <a:ext cx="204624" cy="20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hlinkClick r:id="rId11"/>
            <a:extLst>
              <a:ext uri="{FF2B5EF4-FFF2-40B4-BE49-F238E27FC236}">
                <a16:creationId xmlns:a16="http://schemas.microsoft.com/office/drawing/2014/main" id="{F64CA21C-4181-464C-8B90-F2C4FFFF5D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71" y="2461427"/>
            <a:ext cx="204624" cy="20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3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716463" y="1384301"/>
            <a:ext cx="3816350" cy="3455988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1" y="1260847"/>
            <a:ext cx="3743802" cy="3702896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358779" y="304478"/>
            <a:ext cx="6543929" cy="597043"/>
            <a:chOff x="358779" y="304478"/>
            <a:chExt cx="6543929" cy="597043"/>
          </a:xfrm>
        </p:grpSpPr>
        <p:sp>
          <p:nvSpPr>
            <p:cNvPr id="10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597043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46425" y="390525"/>
              <a:ext cx="63763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Применение Business Studio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4" y="1313180"/>
            <a:ext cx="374380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Montserrat regular" panose="00000500000000000000" pitchFamily="2" charset="-52"/>
              </a:rPr>
              <a:t>Проекты: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Разработка стратегии компании;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Цифровая трансформация и переход на отечественное ПО;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Внедрение методологии управления корпоративной архитектурой;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Стандартизация, оптимизация и реинжиниринг бизнес-процессов;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Создание для сотрудников базы знаний </a:t>
            </a:r>
            <a:b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</a:br>
            <a:r>
              <a:rPr lang="ru-RU" sz="1100" dirty="0">
                <a:solidFill>
                  <a:srgbClr val="F8F8F8"/>
                </a:solidFill>
                <a:latin typeface="Montserrat Light" pitchFamily="2" charset="-52"/>
                <a:ea typeface="Open Sans"/>
                <a:cs typeface="Open Sans"/>
                <a:sym typeface="Open Sans"/>
              </a:rPr>
              <a:t>об устройстве и работе компании;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Внедрение системы менеджмента качества;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Разработка системы мотивации на основе KPI;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Внедрение информационных систем;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Внедрение системы управления рисками.</a:t>
            </a:r>
          </a:p>
        </p:txBody>
      </p:sp>
    </p:spTree>
    <p:extLst>
      <p:ext uri="{BB962C8B-B14F-4D97-AF65-F5344CB8AC3E}">
        <p14:creationId xmlns:p14="http://schemas.microsoft.com/office/powerpoint/2010/main" val="2924161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8">
            <a:extLst>
              <a:ext uri="{FF2B5EF4-FFF2-40B4-BE49-F238E27FC236}">
                <a16:creationId xmlns:a16="http://schemas.microsoft.com/office/drawing/2014/main" id="{9C6780E4-BB2E-425E-9D91-ABE3ED4818A6}"/>
              </a:ext>
            </a:extLst>
          </p:cNvPr>
          <p:cNvSpPr/>
          <p:nvPr/>
        </p:nvSpPr>
        <p:spPr>
          <a:xfrm>
            <a:off x="4716463" y="1386891"/>
            <a:ext cx="3816350" cy="3454705"/>
          </a:xfrm>
          <a:prstGeom prst="roundRect">
            <a:avLst>
              <a:gd name="adj" fmla="val 4863"/>
            </a:avLst>
          </a:prstGeom>
          <a:solidFill>
            <a:srgbClr val="00CAF2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Google Shape;17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8907" y="1066830"/>
            <a:ext cx="3844895" cy="38448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Группа 7"/>
          <p:cNvGrpSpPr/>
          <p:nvPr/>
        </p:nvGrpSpPr>
        <p:grpSpPr>
          <a:xfrm>
            <a:off x="358779" y="304478"/>
            <a:ext cx="6543929" cy="597043"/>
            <a:chOff x="358779" y="304478"/>
            <a:chExt cx="6543929" cy="597043"/>
          </a:xfrm>
        </p:grpSpPr>
        <p:sp>
          <p:nvSpPr>
            <p:cNvPr id="9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597043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46425" y="390525"/>
              <a:ext cx="63763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Применение Business Studio</a:t>
              </a: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C52C86-D6BE-438D-9F24-5955053C8C4C}"/>
              </a:ext>
            </a:extLst>
          </p:cNvPr>
          <p:cNvSpPr/>
          <p:nvPr/>
        </p:nvSpPr>
        <p:spPr>
          <a:xfrm>
            <a:off x="499384" y="1313180"/>
            <a:ext cx="3574775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</a:pPr>
            <a:r>
              <a:rPr lang="ru-RU" sz="1600" dirty="0">
                <a:solidFill>
                  <a:schemeClr val="bg1"/>
                </a:solidFill>
                <a:latin typeface="Montserrat regular" panose="00000500000000000000" pitchFamily="2" charset="-52"/>
              </a:rPr>
              <a:t>Ключевые пользователи: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Бизнес-архитекторы;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Руководители;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Бизнес-аналитики;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Специалисты в области качества;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ИТ-специалисты;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Корпоративные архитекторы;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Системные аналитики;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Риск-менеджеры;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rgbClr val="0DA1C9"/>
              </a:buClr>
              <a:buSzPts val="1800"/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bg1"/>
                </a:solidFill>
                <a:latin typeface="Montserrat Light" pitchFamily="2" charset="-52"/>
              </a:rPr>
              <a:t>А также все сотрудники компании.</a:t>
            </a:r>
          </a:p>
        </p:txBody>
      </p:sp>
    </p:spTree>
    <p:extLst>
      <p:ext uri="{BB962C8B-B14F-4D97-AF65-F5344CB8AC3E}">
        <p14:creationId xmlns:p14="http://schemas.microsoft.com/office/powerpoint/2010/main" val="4171351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18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136" y="890538"/>
            <a:ext cx="5616892" cy="3968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Группа 3"/>
          <p:cNvGrpSpPr/>
          <p:nvPr/>
        </p:nvGrpSpPr>
        <p:grpSpPr>
          <a:xfrm>
            <a:off x="358779" y="304478"/>
            <a:ext cx="6543929" cy="792802"/>
            <a:chOff x="358779" y="304478"/>
            <a:chExt cx="6543929" cy="792802"/>
          </a:xfrm>
        </p:grpSpPr>
        <p:sp>
          <p:nvSpPr>
            <p:cNvPr id="5" name="Скругленный прямоугольник 28">
              <a:extLst>
                <a:ext uri="{FF2B5EF4-FFF2-40B4-BE49-F238E27FC236}">
                  <a16:creationId xmlns:a16="http://schemas.microsoft.com/office/drawing/2014/main" id="{45C99104-A440-4A17-87D5-B82B4EA35A89}"/>
                </a:ext>
              </a:extLst>
            </p:cNvPr>
            <p:cNvSpPr/>
            <p:nvPr/>
          </p:nvSpPr>
          <p:spPr>
            <a:xfrm>
              <a:off x="358779" y="304478"/>
              <a:ext cx="6543929" cy="792802"/>
            </a:xfrm>
            <a:prstGeom prst="roundRect">
              <a:avLst/>
            </a:prstGeom>
            <a:solidFill>
              <a:srgbClr val="0DA1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itchFamily="2" charset="-52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48759" y="334058"/>
              <a:ext cx="631018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9DBC"/>
                </a:buClr>
                <a:buSzPct val="100000"/>
                <a:tabLst>
                  <a:tab pos="336947" algn="l"/>
                </a:tabLst>
              </a:pP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Поддержка цикла организационного </a:t>
              </a:r>
              <a:b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</a:br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развития с помощью Business Studio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735987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DA1C9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CAF2">
            <a:alpha val="18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58367</TotalTime>
  <Words>2776</Words>
  <Application>Microsoft Office PowerPoint</Application>
  <PresentationFormat>Экран (16:9)</PresentationFormat>
  <Paragraphs>461</Paragraphs>
  <Slides>62</Slides>
  <Notes>61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75" baseType="lpstr">
      <vt:lpstr>Montserrat SemiBold</vt:lpstr>
      <vt:lpstr>Montserrat Light</vt:lpstr>
      <vt:lpstr>Times New Roman</vt:lpstr>
      <vt:lpstr>Montserrat</vt:lpstr>
      <vt:lpstr>Open Sans SemiBold</vt:lpstr>
      <vt:lpstr>Montserrat regular</vt:lpstr>
      <vt:lpstr>Wingdings</vt:lpstr>
      <vt:lpstr>Open Sans</vt:lpstr>
      <vt:lpstr>Calibri</vt:lpstr>
      <vt:lpstr>Arial</vt:lpstr>
      <vt:lpstr>맑은 고딕</vt:lpstr>
      <vt:lpstr>PT Sans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Studio сегодня</dc:title>
  <dc:creator>Беликов Дмитрий Васильевич</dc:creator>
  <cp:lastModifiedBy>Беликов Дмитрий Васильевич</cp:lastModifiedBy>
  <cp:revision>548</cp:revision>
  <dcterms:created xsi:type="dcterms:W3CDTF">2024-02-20T17:42:07Z</dcterms:created>
  <dcterms:modified xsi:type="dcterms:W3CDTF">2025-01-28T13:36:35Z</dcterms:modified>
</cp:coreProperties>
</file>