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48" r:id="rId2"/>
    <p:sldMasterId id="2147483650" r:id="rId3"/>
    <p:sldMasterId id="2147483651" r:id="rId4"/>
  </p:sldMasterIdLst>
  <p:notesMasterIdLst>
    <p:notesMasterId r:id="rId60"/>
  </p:notesMasterIdLst>
  <p:handoutMasterIdLst>
    <p:handoutMasterId r:id="rId61"/>
  </p:handoutMasterIdLst>
  <p:sldIdLst>
    <p:sldId id="256" r:id="rId5"/>
    <p:sldId id="346" r:id="rId6"/>
    <p:sldId id="262" r:id="rId7"/>
    <p:sldId id="263" r:id="rId8"/>
    <p:sldId id="367" r:id="rId9"/>
    <p:sldId id="270" r:id="rId10"/>
    <p:sldId id="271" r:id="rId11"/>
    <p:sldId id="272" r:id="rId12"/>
    <p:sldId id="286" r:id="rId13"/>
    <p:sldId id="285" r:id="rId14"/>
    <p:sldId id="275" r:id="rId15"/>
    <p:sldId id="276" r:id="rId16"/>
    <p:sldId id="277" r:id="rId17"/>
    <p:sldId id="284" r:id="rId18"/>
    <p:sldId id="351" r:id="rId19"/>
    <p:sldId id="359" r:id="rId20"/>
    <p:sldId id="358" r:id="rId21"/>
    <p:sldId id="287" r:id="rId22"/>
    <p:sldId id="293" r:id="rId23"/>
    <p:sldId id="291" r:id="rId24"/>
    <p:sldId id="292" r:id="rId25"/>
    <p:sldId id="294" r:id="rId26"/>
    <p:sldId id="295" r:id="rId27"/>
    <p:sldId id="348" r:id="rId28"/>
    <p:sldId id="297" r:id="rId29"/>
    <p:sldId id="350" r:id="rId30"/>
    <p:sldId id="340" r:id="rId31"/>
    <p:sldId id="298" r:id="rId32"/>
    <p:sldId id="290" r:id="rId33"/>
    <p:sldId id="349" r:id="rId34"/>
    <p:sldId id="289" r:id="rId35"/>
    <p:sldId id="288" r:id="rId36"/>
    <p:sldId id="299" r:id="rId37"/>
    <p:sldId id="301" r:id="rId38"/>
    <p:sldId id="306" r:id="rId39"/>
    <p:sldId id="307" r:id="rId40"/>
    <p:sldId id="354" r:id="rId41"/>
    <p:sldId id="352" r:id="rId42"/>
    <p:sldId id="309" r:id="rId43"/>
    <p:sldId id="347" r:id="rId44"/>
    <p:sldId id="312" r:id="rId45"/>
    <p:sldId id="357" r:id="rId46"/>
    <p:sldId id="318" r:id="rId47"/>
    <p:sldId id="353" r:id="rId48"/>
    <p:sldId id="320" r:id="rId49"/>
    <p:sldId id="355" r:id="rId50"/>
    <p:sldId id="326" r:id="rId51"/>
    <p:sldId id="327" r:id="rId52"/>
    <p:sldId id="329" r:id="rId53"/>
    <p:sldId id="332" r:id="rId54"/>
    <p:sldId id="356" r:id="rId55"/>
    <p:sldId id="336" r:id="rId56"/>
    <p:sldId id="343" r:id="rId57"/>
    <p:sldId id="338" r:id="rId58"/>
    <p:sldId id="344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рмакова Ирина" initials="КИ" lastIdx="1" clrIdx="0">
    <p:extLst>
      <p:ext uri="{19B8F6BF-5375-455C-9EA6-DF929625EA0E}">
        <p15:presenceInfo xmlns:p15="http://schemas.microsoft.com/office/powerpoint/2012/main" userId="S-1-5-21-2079898349-2513646103-1676480812-2200" providerId="AD"/>
      </p:ext>
    </p:extLst>
  </p:cmAuthor>
  <p:cmAuthor id="2" name="Дмитрий Пинаев" initials="ДП" lastIdx="26" clrIdx="1">
    <p:extLst>
      <p:ext uri="{19B8F6BF-5375-455C-9EA6-DF929625EA0E}">
        <p15:presenceInfo xmlns:p15="http://schemas.microsoft.com/office/powerpoint/2012/main" userId="Дмитрий Пинае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86"/>
    <a:srgbClr val="2197E4"/>
    <a:srgbClr val="2D9DFF"/>
    <a:srgbClr val="93A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D84CAF3-F857-4189-9290-D92ABAFF37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AF25EB-2818-4C35-90B6-7A98FA5A05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5B80D-1FCC-4656-85BA-B4C82833876E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0BD90E-2A29-4835-9868-AD3ED19E16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04D06C-6078-43B7-8258-C9F1F85DB1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483D3-783C-42CB-BC7B-0C9EDEC29C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71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CBC61-060D-4535-9BF5-F69AF002132C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262CD-C44D-44C7-9BF0-5D77E3883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64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192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878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000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639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948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82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78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088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143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277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59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18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886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288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49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624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360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993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20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73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4361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821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21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3646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5307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191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082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7782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372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95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388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720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939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3979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778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745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7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22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867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77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77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80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1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3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60576-A7C3-C032-5DD5-A8092CC1A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91417E-01B8-4C5A-480F-76B31F1B8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E3A4D6C9-EF01-097C-EFA5-1C2F5187CD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5368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ED04FB85-EFC4-2DD5-AFEA-0D49D39CDD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099" y="1527159"/>
            <a:ext cx="5450275" cy="467044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0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852D-061E-5CA8-75BB-5AB22E55A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Что такое проектирование? </a:t>
            </a:r>
            <a:br>
              <a:rPr lang="ru-RU" dirty="0"/>
            </a:br>
            <a:r>
              <a:rPr lang="ru-RU" dirty="0"/>
              <a:t>Что такое проектирование? Что такое проектирование?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38FBDC9-0442-0819-10E7-E6B6427111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59F4BB8B-7C9F-DFDA-D0A4-A0163046979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5368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 b="0"/>
            </a:lvl1pPr>
            <a:lvl2pPr marL="7429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 sz="1600"/>
            </a:lvl2pPr>
            <a:lvl3pPr>
              <a:defRPr sz="1200"/>
            </a:lvl3pPr>
          </a:lstStyle>
          <a:p>
            <a:pPr lvl="0"/>
            <a:r>
              <a:rPr lang="ru-RU" dirty="0"/>
              <a:t>Проектирование – это ключевой этап создания </a:t>
            </a:r>
            <a:br>
              <a:rPr lang="ru-RU" dirty="0"/>
            </a:br>
            <a:r>
              <a:rPr lang="ru-RU" dirty="0"/>
              <a:t>или улучшения системы.</a:t>
            </a:r>
            <a:br>
              <a:rPr lang="ru-RU" dirty="0"/>
            </a:br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1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2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3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4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5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6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7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8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544EFDD3-3BA6-D191-11DA-776D019252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1536879"/>
            <a:ext cx="3238500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6">
            <a:extLst>
              <a:ext uri="{FF2B5EF4-FFF2-40B4-BE49-F238E27FC236}">
                <a16:creationId xmlns:a16="http://schemas.microsoft.com/office/drawing/2014/main" id="{1A083882-201A-2ED0-DCCD-67C269AAF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99875" y="3187879"/>
            <a:ext cx="3238500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223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15729-FC63-BBEB-E0BD-0A3EEAFC47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7C3BDA8-7993-7227-4B6C-C8CCC2B877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075B0E9-A119-9BF4-DFDD-E858DBD271F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36086135"/>
              </p:ext>
            </p:extLst>
          </p:nvPr>
        </p:nvGraphicFramePr>
        <p:xfrm>
          <a:off x="344100" y="1547348"/>
          <a:ext cx="6319429" cy="4379253"/>
        </p:xfrm>
        <a:graphic>
          <a:graphicData uri="http://schemas.openxmlformats.org/drawingml/2006/table">
            <a:tbl>
              <a:tblPr firstRow="1" bandRow="1">
                <a:solidFill>
                  <a:srgbClr val="CCECFF"/>
                </a:solidFill>
                <a:tableStyleId>{5C22544A-7EE6-4342-B048-85BDC9FD1C3A}</a:tableStyleId>
              </a:tblPr>
              <a:tblGrid>
                <a:gridCol w="2946958">
                  <a:extLst>
                    <a:ext uri="{9D8B030D-6E8A-4147-A177-3AD203B41FA5}">
                      <a16:colId xmlns:a16="http://schemas.microsoft.com/office/drawing/2014/main" val="1858683028"/>
                    </a:ext>
                  </a:extLst>
                </a:gridCol>
                <a:gridCol w="3372471">
                  <a:extLst>
                    <a:ext uri="{9D8B030D-6E8A-4147-A177-3AD203B41FA5}">
                      <a16:colId xmlns:a16="http://schemas.microsoft.com/office/drawing/2014/main" val="3540597455"/>
                    </a:ext>
                  </a:extLst>
                </a:gridCol>
              </a:tblGrid>
              <a:tr h="331186"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Элемент </a:t>
                      </a:r>
                    </a:p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бизнес-архитектуры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Регламентирующие документы </a:t>
                      </a:r>
                      <a:br>
                        <a:rPr lang="en-US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</a:b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и отчёты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0315096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Цели бизнеса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Стратегическая карта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971629"/>
                  </a:ext>
                </a:extLst>
              </a:tr>
              <a:tr h="4335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Модель бизнес-процессов</a:t>
                      </a:r>
                      <a:endParaRPr lang="ru-RU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Регламенты бизнес-процессов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6356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Данные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Маршруты движения документов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Операции с информационными объектами и их атрибутами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6598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Организационная 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Продолжения о подразделении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Должностные инструкции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6227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Информационные системы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ТЗ на автоматизацию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4020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Описания элемента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ИТ-инфраструктуры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20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543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 txBox="1">
            <a:spLocks/>
          </p:cNvSpPr>
          <p:nvPr userDrawn="1"/>
        </p:nvSpPr>
        <p:spPr>
          <a:xfrm>
            <a:off x="9347200" y="645728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z="1867" smtClean="0">
                <a:solidFill>
                  <a:srgbClr val="00CAF2"/>
                </a:solidFill>
                <a:latin typeface="Montserrat regular" panose="020B0604020202020204" charset="-52"/>
              </a:rPr>
              <a:pPr/>
              <a:t>‹#›</a:t>
            </a:fld>
            <a:endParaRPr lang="ru-RU" sz="1867" dirty="0">
              <a:solidFill>
                <a:srgbClr val="00CAF2"/>
              </a:solidFill>
              <a:latin typeface="Montserrat regular" panose="020B0604020202020204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30" y="405971"/>
            <a:ext cx="2276005" cy="4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70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A717D-CF31-D91A-D5DE-6A49EB66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F6E3CC-083F-F45F-E8D4-D54E7DAA5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174AE0-CE2A-D058-06F6-DB5B15CC3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B65B6B-379A-13FB-9036-7FF75E139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3D7C6-6804-48F7-BEB9-54670A22B190}" type="datetime1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AF612E-0696-9F69-6921-A28B638F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AA83C-4325-5751-5387-0BD47E8F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475"/>
            <a:ext cx="2641600" cy="365125"/>
          </a:xfrm>
        </p:spPr>
        <p:txBody>
          <a:bodyPr/>
          <a:lstStyle>
            <a:lvl1pPr>
              <a:defRPr sz="1600">
                <a:solidFill>
                  <a:srgbClr val="00A0E3"/>
                </a:solidFill>
                <a:latin typeface="Roboto 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6815023E-AC27-4461-A4AC-4CCAD2833B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039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3E2F7-B8CF-F594-5F7F-C66FBE018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F503C08-4E5F-9C87-06A1-8383B0D7EB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EC0D7C64-A3CF-AAB0-A045-AC2773FA9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869881"/>
            <a:ext cx="5742375" cy="46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8B924A02-C536-53E1-2C24-A7FC908B3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099" y="2222500"/>
            <a:ext cx="5450275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6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330E0-5EE8-2933-1D5D-6D6BED5E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B3C213-39D5-E9DF-A7C8-59DD0C2286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A1A0F0F6-4154-14B6-8722-7D08FC4A7D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869881"/>
            <a:ext cx="5742375" cy="46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10242C6C-9CE3-93AF-E71A-67C1B5D0E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1869881"/>
            <a:ext cx="4470400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5124F1-C86E-B7B8-E7AB-74478C8403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67975" y="3076764"/>
            <a:ext cx="4470400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485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330E0-5EE8-2933-1D5D-6D6BED5E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B3C213-39D5-E9DF-A7C8-59DD0C2286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A1A0F0F6-4154-14B6-8722-7D08FC4A7D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869881"/>
            <a:ext cx="5742375" cy="46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C42A895A-E5FB-628D-373A-1E4CA5D46B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099" y="1869881"/>
            <a:ext cx="5450275" cy="426421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785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D1E6B-52DA-C228-F8FA-90548A83E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D4272B3-7F09-ACC7-C365-8D292E8826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6C390AD1-2E1A-09CC-070B-810DEB1FC3B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946454"/>
            <a:ext cx="5742375" cy="450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 b="1"/>
            </a:lvl1pPr>
            <a:lvl2pPr marL="7429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 sz="1600"/>
            </a:lvl2pPr>
            <a:lvl3pPr>
              <a:defRPr sz="1200"/>
            </a:lvl3pPr>
          </a:lstStyle>
          <a:p>
            <a:pPr lvl="0"/>
            <a:r>
              <a:rPr lang="ru-RU" dirty="0"/>
              <a:t>Проектирование – это ключевой этап создания </a:t>
            </a:r>
            <a:br>
              <a:rPr lang="ru-RU" dirty="0"/>
            </a:br>
            <a:r>
              <a:rPr lang="ru-RU" dirty="0"/>
              <a:t>или улучшения системы.</a:t>
            </a:r>
            <a:br>
              <a:rPr lang="ru-RU" dirty="0"/>
            </a:br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1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2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3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4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5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6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7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8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97815C0E-2224-31E6-195D-4362D1E607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16675" y="1946454"/>
            <a:ext cx="3001575" cy="264844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77575DF3-3388-9078-1804-3A95A5C80E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28450" y="3597454"/>
            <a:ext cx="3001575" cy="264844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39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7AC0A-4F33-FD78-0E00-877157F15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FC3F2F-7EF1-C249-D13C-23098EEE9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F1B634E-9A35-93A8-A58E-46BB5B5339F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51669558"/>
              </p:ext>
            </p:extLst>
          </p:nvPr>
        </p:nvGraphicFramePr>
        <p:xfrm>
          <a:off x="344100" y="1888169"/>
          <a:ext cx="6319429" cy="4379253"/>
        </p:xfrm>
        <a:graphic>
          <a:graphicData uri="http://schemas.openxmlformats.org/drawingml/2006/table">
            <a:tbl>
              <a:tblPr firstRow="1" bandRow="1">
                <a:solidFill>
                  <a:srgbClr val="CCECFF"/>
                </a:solidFill>
                <a:tableStyleId>{5C22544A-7EE6-4342-B048-85BDC9FD1C3A}</a:tableStyleId>
              </a:tblPr>
              <a:tblGrid>
                <a:gridCol w="2946958">
                  <a:extLst>
                    <a:ext uri="{9D8B030D-6E8A-4147-A177-3AD203B41FA5}">
                      <a16:colId xmlns:a16="http://schemas.microsoft.com/office/drawing/2014/main" val="1858683028"/>
                    </a:ext>
                  </a:extLst>
                </a:gridCol>
                <a:gridCol w="3372471">
                  <a:extLst>
                    <a:ext uri="{9D8B030D-6E8A-4147-A177-3AD203B41FA5}">
                      <a16:colId xmlns:a16="http://schemas.microsoft.com/office/drawing/2014/main" val="3540597455"/>
                    </a:ext>
                  </a:extLst>
                </a:gridCol>
              </a:tblGrid>
              <a:tr h="331186"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Элемент </a:t>
                      </a:r>
                    </a:p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бизнес-архитектуры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Регламентирующие документы </a:t>
                      </a:r>
                      <a:br>
                        <a:rPr lang="en-US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</a:b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и отчёты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0315096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Цели бизнеса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Стратегическая карта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971629"/>
                  </a:ext>
                </a:extLst>
              </a:tr>
              <a:tr h="4335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Модель бизнес-процессов</a:t>
                      </a:r>
                      <a:endParaRPr lang="ru-RU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Регламенты бизнес-процессов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6356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Данные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Маршруты движения документов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Операции с информационными объектами и их атрибутами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6598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Организационная 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Продолжения о подразделении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Должностные инструкции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6227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Информационные системы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ТЗ на автоматизацию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4020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Описания элемента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ИТ-инфраструктуры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20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43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26A9-D5AD-ED27-7E77-0522CA7D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E0069-14A6-07A2-84C6-D6A5E51D1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0D2AF2D-EB48-C5F3-9E63-764E3EC6B7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099" y="2222500"/>
            <a:ext cx="5450275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865BF612-9B18-B934-1DA1-1EFB8270B2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257303"/>
            <a:ext cx="5742375" cy="5244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br>
              <a:rPr lang="ru-RU" dirty="0"/>
            </a:br>
            <a:br>
              <a:rPr lang="ru-RU" dirty="0"/>
            </a:br>
            <a:endParaRPr lang="ru-RU" dirty="0"/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324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 txBox="1">
            <a:spLocks/>
          </p:cNvSpPr>
          <p:nvPr userDrawn="1"/>
        </p:nvSpPr>
        <p:spPr>
          <a:xfrm>
            <a:off x="9347200" y="645728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z="1867" smtClean="0">
                <a:solidFill>
                  <a:srgbClr val="00CAF2"/>
                </a:solidFill>
                <a:latin typeface="Montserrat regular" panose="020B0604020202020204" charset="-52"/>
              </a:rPr>
              <a:pPr/>
              <a:t>‹#›</a:t>
            </a:fld>
            <a:endParaRPr lang="ru-RU" sz="1867" dirty="0">
              <a:solidFill>
                <a:srgbClr val="00CAF2"/>
              </a:solidFill>
              <a:latin typeface="Montserrat regular" panose="020B0604020202020204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30" y="405971"/>
            <a:ext cx="2276005" cy="4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1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26A9-D5AD-ED27-7E77-0522CA7D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E0069-14A6-07A2-84C6-D6A5E51D1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0D2AF2D-EB48-C5F3-9E63-764E3EC6B7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1257303"/>
            <a:ext cx="4622800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865BF612-9B18-B934-1DA1-1EFB8270B2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257303"/>
            <a:ext cx="5742375" cy="5244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B650E062-5BAE-921E-F04D-98CCA0589E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42200" y="3251203"/>
            <a:ext cx="4396175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7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395C9-7783-0930-D7E9-CAF3D798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1A1F292-6072-6217-CE5C-21F30C670B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4D6032ED-752C-4D11-F1C4-C70E52114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257478"/>
            <a:ext cx="5742375" cy="5244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E90242C4-B3D1-2998-454D-0EC078E183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2475" y="1257479"/>
            <a:ext cx="5295900" cy="498774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84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A831A-44C9-E09D-772D-EAB77CC2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8A5BBC6-ED46-EF97-BA51-A1D76BD4F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C77B3AB2-6E7F-A99C-EB37-A7A5DEAA1B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2320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 b="0"/>
            </a:lvl1pPr>
            <a:lvl2pPr marL="7429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 sz="1600"/>
            </a:lvl2pPr>
            <a:lvl3pPr>
              <a:defRPr sz="1200"/>
            </a:lvl3pPr>
          </a:lstStyle>
          <a:p>
            <a:pPr lvl="0"/>
            <a:r>
              <a:rPr lang="ru-RU" dirty="0"/>
              <a:t>Проектирование – это ключевой этап создания </a:t>
            </a:r>
            <a:br>
              <a:rPr lang="ru-RU" dirty="0"/>
            </a:br>
            <a:r>
              <a:rPr lang="ru-RU" dirty="0"/>
              <a:t>или улучшения системы.</a:t>
            </a:r>
            <a:br>
              <a:rPr lang="ru-RU" dirty="0"/>
            </a:br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1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2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3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4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5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6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7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8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F862A049-EDD3-4DCF-B3FE-68A570C6D8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1232079"/>
            <a:ext cx="3238500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68E1F639-D618-68DB-95DD-867BE374D0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99875" y="2883079"/>
            <a:ext cx="3238500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8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4A6B8-0AD9-A394-9882-E0DA15A9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2A687BF-88F5-2B13-28DD-2D31C342F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B0D2DE7-1103-A852-E4B9-A3916D330E5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90012573"/>
              </p:ext>
            </p:extLst>
          </p:nvPr>
        </p:nvGraphicFramePr>
        <p:xfrm>
          <a:off x="344100" y="1334538"/>
          <a:ext cx="6319429" cy="4379253"/>
        </p:xfrm>
        <a:graphic>
          <a:graphicData uri="http://schemas.openxmlformats.org/drawingml/2006/table">
            <a:tbl>
              <a:tblPr firstRow="1" bandRow="1">
                <a:solidFill>
                  <a:srgbClr val="CCECFF"/>
                </a:solidFill>
                <a:tableStyleId>{5C22544A-7EE6-4342-B048-85BDC9FD1C3A}</a:tableStyleId>
              </a:tblPr>
              <a:tblGrid>
                <a:gridCol w="2946958">
                  <a:extLst>
                    <a:ext uri="{9D8B030D-6E8A-4147-A177-3AD203B41FA5}">
                      <a16:colId xmlns:a16="http://schemas.microsoft.com/office/drawing/2014/main" val="1858683028"/>
                    </a:ext>
                  </a:extLst>
                </a:gridCol>
                <a:gridCol w="3372471">
                  <a:extLst>
                    <a:ext uri="{9D8B030D-6E8A-4147-A177-3AD203B41FA5}">
                      <a16:colId xmlns:a16="http://schemas.microsoft.com/office/drawing/2014/main" val="3540597455"/>
                    </a:ext>
                  </a:extLst>
                </a:gridCol>
              </a:tblGrid>
              <a:tr h="331186"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Элемент </a:t>
                      </a:r>
                    </a:p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бизнес-архитектуры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Регламентирующие документы </a:t>
                      </a:r>
                      <a:br>
                        <a:rPr lang="en-US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</a:b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и отчёты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0315096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Цели бизнеса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Стратегическая карта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971629"/>
                  </a:ext>
                </a:extLst>
              </a:tr>
              <a:tr h="4335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Модель бизнес-процессов</a:t>
                      </a:r>
                      <a:endParaRPr lang="ru-RU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Регламенты бизнес-процессов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6356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Данные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Маршруты движения документов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Операции с информационными объектами и их атрибутами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6598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Организационная 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Продолжения о подразделении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Должностные инструкции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6227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Информационные системы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ТЗ на автоматизацию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4020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Описания элемента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ИТ-инфраструктуры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20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404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 txBox="1">
            <a:spLocks/>
          </p:cNvSpPr>
          <p:nvPr userDrawn="1"/>
        </p:nvSpPr>
        <p:spPr>
          <a:xfrm>
            <a:off x="9347200" y="645728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z="1867" smtClean="0">
                <a:solidFill>
                  <a:srgbClr val="00CAF2"/>
                </a:solidFill>
                <a:latin typeface="Montserrat regular" panose="020B0604020202020204" charset="-52"/>
              </a:rPr>
              <a:pPr/>
              <a:t>‹#›</a:t>
            </a:fld>
            <a:endParaRPr lang="ru-RU" sz="1867" dirty="0">
              <a:solidFill>
                <a:srgbClr val="00CAF2"/>
              </a:solidFill>
              <a:latin typeface="Montserrat regular" panose="020B0604020202020204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30" y="405971"/>
            <a:ext cx="2276005" cy="4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6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60576-A7C3-C032-5DD5-A8092CC1A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91417E-01B8-4C5A-480F-76B31F1B8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E3A4D6C9-EF01-097C-EFA5-1C2F5187C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5368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0221B402-D226-BF8A-1608-DEA1EEBFB7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2222500"/>
            <a:ext cx="5468938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59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60576-A7C3-C032-5DD5-A8092CC1A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91417E-01B8-4C5A-480F-76B31F1B8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E3A4D6C9-EF01-097C-EFA5-1C2F5187CD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5368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C72B773A-C9A4-00CA-652F-EB334BB264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1536879"/>
            <a:ext cx="4546600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3FE0096F-C23B-AD23-C106-4A1BD8D1C9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54900" y="3187879"/>
            <a:ext cx="4383475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9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нимок экрана, ча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A3E953-F01B-AC68-559A-0BB72A8BF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1A27B1-0FF4-9FE2-7779-25BDA0B355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8744" y="2554738"/>
            <a:ext cx="6894511" cy="14673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F55BAA-B604-E772-5B05-0AA1F44D8D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97420" y="5924549"/>
            <a:ext cx="1259618" cy="6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35DBE-3BC8-F877-68E8-AE090EB9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355796"/>
            <a:ext cx="9272975" cy="455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9C5E4-81D9-94CC-3B04-7CA6FEB23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0F0"/>
                </a:solidFill>
              </a:defRPr>
            </a:lvl1pPr>
          </a:lstStyle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7A07C2E-3666-C9BD-4AF0-2153B6F8D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625" y="1257303"/>
            <a:ext cx="5742375" cy="5244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br>
              <a:rPr lang="ru-RU" dirty="0"/>
            </a:br>
            <a:br>
              <a:rPr lang="ru-RU" dirty="0"/>
            </a:br>
            <a:endParaRPr lang="ru-RU" dirty="0"/>
          </a:p>
          <a:p>
            <a:pPr lvl="2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5C59F9-2DEA-4477-52FC-FF89531EF0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58466" y="355796"/>
            <a:ext cx="2098573" cy="446635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C0D0735-DA03-7342-B254-BA6EA00E9E85}"/>
              </a:ext>
            </a:extLst>
          </p:cNvPr>
          <p:cNvCxnSpPr>
            <a:cxnSpLocks/>
          </p:cNvCxnSpPr>
          <p:nvPr userDrawn="1"/>
        </p:nvCxnSpPr>
        <p:spPr>
          <a:xfrm>
            <a:off x="340925" y="989751"/>
            <a:ext cx="1122362" cy="0"/>
          </a:xfrm>
          <a:prstGeom prst="line">
            <a:avLst/>
          </a:prstGeom>
          <a:ln w="28575">
            <a:solidFill>
              <a:srgbClr val="2198E3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5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8" r:id="rId3"/>
    <p:sldLayoutId id="2147483662" r:id="rId4"/>
    <p:sldLayoutId id="2147483664" r:id="rId5"/>
    <p:sldLayoutId id="214748367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2198E3"/>
        </a:buClr>
        <a:buSzPts val="1800"/>
        <a:buFont typeface="Wingdings" panose="05000000000000000000" pitchFamily="2" charset="2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35DBE-3BC8-F877-68E8-AE090EB9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355795"/>
            <a:ext cx="9272975" cy="7618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9C5E4-81D9-94CC-3B04-7CA6FEB23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0F0"/>
                </a:solidFill>
              </a:defRPr>
            </a:lvl1pPr>
          </a:lstStyle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7A07C2E-3666-C9BD-4AF0-2153B6F8D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625" y="15368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5C59F9-2DEA-4477-52FC-FF89531EF0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58466" y="355796"/>
            <a:ext cx="2098573" cy="446635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C0D0735-DA03-7342-B254-BA6EA00E9E85}"/>
              </a:ext>
            </a:extLst>
          </p:cNvPr>
          <p:cNvCxnSpPr>
            <a:cxnSpLocks/>
          </p:cNvCxnSpPr>
          <p:nvPr userDrawn="1"/>
        </p:nvCxnSpPr>
        <p:spPr>
          <a:xfrm>
            <a:off x="340925" y="1294551"/>
            <a:ext cx="1122362" cy="0"/>
          </a:xfrm>
          <a:prstGeom prst="line">
            <a:avLst/>
          </a:prstGeom>
          <a:ln w="28575">
            <a:solidFill>
              <a:srgbClr val="2198E3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49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9" r:id="rId3"/>
    <p:sldLayoutId id="2147483661" r:id="rId4"/>
    <p:sldLayoutId id="2147483665" r:id="rId5"/>
    <p:sldLayoutId id="2147483669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FFD08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35DBE-3BC8-F877-68E8-AE090EB9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355794"/>
            <a:ext cx="9272975" cy="109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9C5E4-81D9-94CC-3B04-7CA6FEB23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0F0"/>
                </a:solidFill>
              </a:defRPr>
            </a:lvl1pPr>
          </a:lstStyle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7A07C2E-3666-C9BD-4AF0-2153B6F8D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625" y="1869881"/>
            <a:ext cx="5742375" cy="46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5C59F9-2DEA-4477-52FC-FF89531EF0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58466" y="355796"/>
            <a:ext cx="2098573" cy="446635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C0D0735-DA03-7342-B254-BA6EA00E9E85}"/>
              </a:ext>
            </a:extLst>
          </p:cNvPr>
          <p:cNvCxnSpPr>
            <a:cxnSpLocks/>
          </p:cNvCxnSpPr>
          <p:nvPr userDrawn="1"/>
        </p:nvCxnSpPr>
        <p:spPr>
          <a:xfrm>
            <a:off x="353625" y="1625779"/>
            <a:ext cx="1122362" cy="0"/>
          </a:xfrm>
          <a:prstGeom prst="line">
            <a:avLst/>
          </a:prstGeom>
          <a:ln w="28575">
            <a:solidFill>
              <a:srgbClr val="2198E3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94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60" r:id="rId3"/>
    <p:sldLayoutId id="2147483663" r:id="rId4"/>
    <p:sldLayoutId id="2147483666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FFD08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microsoft.com/office/2007/relationships/hdphoto" Target="../media/hdphoto3.wdp"/><Relationship Id="rId4" Type="http://schemas.openxmlformats.org/officeDocument/2006/relationships/image" Target="../media/image3.sv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1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7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5" Type="http://schemas.openxmlformats.org/officeDocument/2006/relationships/image" Target="../media/image60.png"/><Relationship Id="rId10" Type="http://schemas.openxmlformats.org/officeDocument/2006/relationships/image" Target="../media/image73.png"/><Relationship Id="rId4" Type="http://schemas.openxmlformats.org/officeDocument/2006/relationships/image" Target="../media/image3.sv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hyperlink" Target="https://reestr.digital.gov.ru/request/176595/?sphrase_id=19326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9.png"/><Relationship Id="rId7" Type="http://schemas.openxmlformats.org/officeDocument/2006/relationships/image" Target="../media/image116.png"/><Relationship Id="rId12" Type="http://schemas.openxmlformats.org/officeDocument/2006/relationships/image" Target="../media/image118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0.png"/><Relationship Id="rId10" Type="http://schemas.openxmlformats.org/officeDocument/2006/relationships/image" Target="../media/image117.png"/><Relationship Id="rId4" Type="http://schemas.openxmlformats.org/officeDocument/2006/relationships/image" Target="../media/image3.svg"/><Relationship Id="rId9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usinessstudio.ru/articles/article/upravlenie_na_vysokikh_skorostyakh_startsev/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www.businessstudio.ru/articles/article/ot_energii_zamyslov_k_energii_konkretnykh_deystviy/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usinessstudio.ru/articles/article/evolyutsiya_protsessnogo_upravleniya_v_pao_promsvya/" TargetMode="Externa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hyperlink" Target="https://www.businessstudio.ru/articles/article/cherez_ternii_k_zvezdam2024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9.png"/><Relationship Id="rId7" Type="http://schemas.microsoft.com/office/2007/relationships/hdphoto" Target="../media/hdphoto2.wdp"/><Relationship Id="rId12" Type="http://schemas.openxmlformats.org/officeDocument/2006/relationships/image" Target="../media/image13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4.png"/><Relationship Id="rId11" Type="http://schemas.microsoft.com/office/2007/relationships/hdphoto" Target="../media/hdphoto3.wdp"/><Relationship Id="rId5" Type="http://schemas.openxmlformats.org/officeDocument/2006/relationships/image" Target="../media/image133.png"/><Relationship Id="rId10" Type="http://schemas.openxmlformats.org/officeDocument/2006/relationships/image" Target="../media/image117.png"/><Relationship Id="rId4" Type="http://schemas.openxmlformats.org/officeDocument/2006/relationships/image" Target="../media/image3.svg"/><Relationship Id="rId9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34" Type="http://schemas.openxmlformats.org/officeDocument/2006/relationships/image" Target="../media/image5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jpeg"/><Relationship Id="rId33" Type="http://schemas.openxmlformats.org/officeDocument/2006/relationships/hyperlink" Target="https://www.businessstudio.ru/customers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jpeg"/><Relationship Id="rId32" Type="http://schemas.openxmlformats.org/officeDocument/2006/relationships/image" Target="../media/image50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jpg"/><Relationship Id="rId28" Type="http://schemas.openxmlformats.org/officeDocument/2006/relationships/image" Target="../media/image46.jpe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studio.ru/clients/?filter_articles=ye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.me/bs_for_professionals" TargetMode="External"/><Relationship Id="rId4" Type="http://schemas.openxmlformats.org/officeDocument/2006/relationships/hyperlink" Target="https://www.businessstudio.ru/community/conferences/conference/23_24_oktyabrya_2025/about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hyperlink" Target="mailto:mail@businessstudio.ru" TargetMode="External"/><Relationship Id="rId7" Type="http://schemas.openxmlformats.org/officeDocument/2006/relationships/hyperlink" Target="https://www.youtube.com/channel/UCpaelSsT85ZpkADbpYULz5A?view_as=subscriber" TargetMode="External"/><Relationship Id="rId12" Type="http://schemas.openxmlformats.org/officeDocument/2006/relationships/image" Target="../media/image1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hyperlink" Target="https://rutube.ru/u/BusinessStudio/" TargetMode="External"/><Relationship Id="rId5" Type="http://schemas.openxmlformats.org/officeDocument/2006/relationships/hyperlink" Target="http://www.businessstudio.ru/promo/for_partners/all/" TargetMode="External"/><Relationship Id="rId10" Type="http://schemas.openxmlformats.org/officeDocument/2006/relationships/image" Target="../media/image151.png"/><Relationship Id="rId4" Type="http://schemas.openxmlformats.org/officeDocument/2006/relationships/hyperlink" Target="http://www.businessstudio.ru/" TargetMode="External"/><Relationship Id="rId9" Type="http://schemas.openxmlformats.org/officeDocument/2006/relationships/hyperlink" Target="https://t.me/bs_for_professional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6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7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174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Цвет электрик, снимок экрана, Лазурь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B967B4-F18D-FEBF-CC22-FE40D2CA10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DAD241-4A77-A2AA-CC16-592F54C72455}"/>
              </a:ext>
            </a:extLst>
          </p:cNvPr>
          <p:cNvSpPr txBox="1"/>
          <p:nvPr/>
        </p:nvSpPr>
        <p:spPr>
          <a:xfrm>
            <a:off x="1346911" y="1711137"/>
            <a:ext cx="472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EB4F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</a:t>
            </a:r>
            <a:r>
              <a:rPr lang="en-US" dirty="0">
                <a:solidFill>
                  <a:srgbClr val="3EB4F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</a:t>
            </a:r>
            <a:r>
              <a:rPr lang="ru-RU" dirty="0">
                <a:solidFill>
                  <a:srgbClr val="3EB4F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 Разработка стратегии развития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3D88C3-3C2B-7AD9-55E8-6C664DC37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8466" y="505864"/>
            <a:ext cx="2098573" cy="446635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1CA68D2-8C33-E54C-647B-DC3204FB7F49}"/>
              </a:ext>
            </a:extLst>
          </p:cNvPr>
          <p:cNvSpPr txBox="1">
            <a:spLocks/>
          </p:cNvSpPr>
          <p:nvPr/>
        </p:nvSpPr>
        <p:spPr>
          <a:xfrm>
            <a:off x="427154" y="368532"/>
            <a:ext cx="9135946" cy="721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FFD086"/>
                </a:solidFill>
              </a:rPr>
              <a:t>Поддержка цикла организационного </a:t>
            </a:r>
            <a:br>
              <a:rPr lang="ru-RU" sz="2400" dirty="0">
                <a:solidFill>
                  <a:srgbClr val="FFD086"/>
                </a:solidFill>
              </a:rPr>
            </a:br>
            <a:r>
              <a:rPr lang="ru-RU" sz="2400" dirty="0">
                <a:solidFill>
                  <a:srgbClr val="FFD086"/>
                </a:solidFill>
              </a:rPr>
              <a:t>развития с помощью </a:t>
            </a:r>
            <a:r>
              <a:rPr lang="ru-RU" sz="2400" dirty="0" err="1">
                <a:solidFill>
                  <a:srgbClr val="FFD086"/>
                </a:solidFill>
              </a:rPr>
              <a:t>Business</a:t>
            </a:r>
            <a:r>
              <a:rPr lang="ru-RU" sz="2400" dirty="0">
                <a:solidFill>
                  <a:srgbClr val="FFD086"/>
                </a:solidFill>
              </a:rPr>
              <a:t> </a:t>
            </a:r>
            <a:r>
              <a:rPr lang="ru-RU" sz="2400" dirty="0" err="1">
                <a:solidFill>
                  <a:srgbClr val="FFD086"/>
                </a:solidFill>
              </a:rPr>
              <a:t>Studio</a:t>
            </a:r>
            <a:endParaRPr lang="ru-RU" sz="2400" dirty="0">
              <a:solidFill>
                <a:srgbClr val="FFD086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DCF8254-07C1-FDBA-0773-8ADD2E98689E}"/>
              </a:ext>
            </a:extLst>
          </p:cNvPr>
          <p:cNvCxnSpPr>
            <a:cxnSpLocks/>
          </p:cNvCxnSpPr>
          <p:nvPr/>
        </p:nvCxnSpPr>
        <p:spPr>
          <a:xfrm>
            <a:off x="515938" y="1185672"/>
            <a:ext cx="1122362" cy="0"/>
          </a:xfrm>
          <a:prstGeom prst="line">
            <a:avLst/>
          </a:prstGeom>
          <a:ln w="28575">
            <a:solidFill>
              <a:srgbClr val="2198E3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EB4C5D-53C4-47B3-AD43-7EDB33E3E3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5642585"/>
            <a:ext cx="504933" cy="5049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C1C1E3-6BF8-4FCF-90A3-9F9E90926F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4708617"/>
            <a:ext cx="504933" cy="5049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F8A1E6-51E8-42D5-9CD0-41815FA39A9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3779333"/>
            <a:ext cx="504933" cy="504933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84CF918B-B1BC-4761-BF99-E73DA3F99B50}"/>
              </a:ext>
            </a:extLst>
          </p:cNvPr>
          <p:cNvSpPr/>
          <p:nvPr/>
        </p:nvSpPr>
        <p:spPr>
          <a:xfrm>
            <a:off x="365944" y="1484430"/>
            <a:ext cx="804919" cy="804919"/>
          </a:xfrm>
          <a:prstGeom prst="ellipse">
            <a:avLst/>
          </a:prstGeom>
          <a:solidFill>
            <a:srgbClr val="2198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F4AE96-0E70-4218-89BD-91ECD1A20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631555"/>
            <a:ext cx="504933" cy="504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576999-2004-496C-9ABD-2B60E253A43A}"/>
              </a:ext>
            </a:extLst>
          </p:cNvPr>
          <p:cNvSpPr txBox="1"/>
          <p:nvPr/>
        </p:nvSpPr>
        <p:spPr>
          <a:xfrm>
            <a:off x="1346911" y="3837613"/>
            <a:ext cx="472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02. Проектирование архитектуры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F11BAA-3B71-46E9-87B4-C235862A44C4}"/>
              </a:ext>
            </a:extLst>
          </p:cNvPr>
          <p:cNvSpPr txBox="1"/>
          <p:nvPr/>
        </p:nvSpPr>
        <p:spPr>
          <a:xfrm>
            <a:off x="1346911" y="4778705"/>
            <a:ext cx="472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03. Реализация изменений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A9B0FD-A1D8-4E21-8435-3ACDAF1B8C40}"/>
              </a:ext>
            </a:extLst>
          </p:cNvPr>
          <p:cNvSpPr txBox="1"/>
          <p:nvPr/>
        </p:nvSpPr>
        <p:spPr>
          <a:xfrm>
            <a:off x="1346911" y="5710385"/>
            <a:ext cx="530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04. Мониторинг функционирования компании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2F241-AE6B-482F-AA2C-E4742F3A9653}"/>
              </a:ext>
            </a:extLst>
          </p:cNvPr>
          <p:cNvSpPr txBox="1"/>
          <p:nvPr/>
        </p:nvSpPr>
        <p:spPr>
          <a:xfrm>
            <a:off x="1574523" y="2210901"/>
            <a:ext cx="4541176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Выявление заинтересованных сторон </a:t>
            </a:r>
            <a:b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и их потребностей</a:t>
            </a:r>
          </a:p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Разработка продуктовой линейки</a:t>
            </a:r>
          </a:p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Разработка стратегических карт </a:t>
            </a:r>
            <a:b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и сбалансированной системы показателей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EFD96-6F74-104C-0DEF-A1A1195F6BC5}"/>
              </a:ext>
            </a:extLst>
          </p:cNvPr>
          <p:cNvSpPr txBox="1"/>
          <p:nvPr/>
        </p:nvSpPr>
        <p:spPr>
          <a:xfrm>
            <a:off x="8208917" y="3548340"/>
            <a:ext cx="1549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Управление</a:t>
            </a:r>
            <a:b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требованиями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C6BB44-B1C0-4E21-B6D3-B368794534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460" y="1177195"/>
            <a:ext cx="5166464" cy="51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65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1872597" y="2219598"/>
            <a:ext cx="3187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Карта потребностей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7366372" y="2219598"/>
            <a:ext cx="44751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en-US" sz="1600" dirty="0">
                <a:solidFill>
                  <a:schemeClr val="bg1"/>
                </a:solidFill>
                <a:latin typeface="Roboto Medium"/>
              </a:rPr>
              <a:t>CJM (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карта клиентского пути)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53286" y="1317491"/>
            <a:ext cx="107112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Проектирование и анализ потребностей заинтересованных сторон </a:t>
            </a:r>
          </a:p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с помощью современных инструментов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58D4B16-2600-4A08-9E63-36D9D6C76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21" y="313264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Выявление заинтересованных сторон и их потребностей</a:t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2C1727-91FA-42D6-8BFD-746AE390F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0" y="2947802"/>
            <a:ext cx="5426683" cy="3304344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DB7838-9A89-478C-A796-72A7739C1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88" y="2899195"/>
            <a:ext cx="5693473" cy="3352951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80403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78678" y="1529443"/>
            <a:ext cx="4766367" cy="253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</a:rPr>
              <a:t>Модуль «Управление требованиями»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Атрибуты методологии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Agile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 </a:t>
            </a:r>
            <a:br>
              <a:rPr lang="ru-RU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для сущностей языка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ArchiMate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Дерево требований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Связь требований со стейкхолдерами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Новая сущность «Задача». </a:t>
            </a:r>
            <a:b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</a:b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Поддержка назначения Задачи </a:t>
            </a:r>
            <a:b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</a:b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для любого объекта модели</a:t>
            </a:r>
          </a:p>
        </p:txBody>
      </p:sp>
      <p:pic>
        <p:nvPicPr>
          <p:cNvPr id="54" name="Google Shape;200;p1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20" y="1188515"/>
            <a:ext cx="2943516" cy="5349130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EDEE29-D2FE-4B53-87B9-E346C4922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682" y="1655130"/>
            <a:ext cx="2726190" cy="495525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56" name="Google Shape;202;p10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18" y="2047589"/>
            <a:ext cx="2591099" cy="4625139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FF5A5-7EBB-4654-8371-6DEA7627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17" y="320355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Разработка и </a:t>
            </a:r>
            <a:r>
              <a:rPr lang="ru-RU" sz="2700" dirty="0" err="1"/>
              <a:t>приоритизация</a:t>
            </a:r>
            <a:r>
              <a:rPr lang="ru-RU" sz="2700" dirty="0"/>
              <a:t> требований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69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48546" y="1768843"/>
            <a:ext cx="4766367" cy="327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Удобным инструментом формализации целей организации является стратегическая карта</a:t>
            </a:r>
            <a:endParaRPr lang="en-US" sz="1600" dirty="0">
              <a:solidFill>
                <a:schemeClr val="bg1"/>
              </a:solidFill>
              <a:latin typeface="Roboto Medium"/>
            </a:endParaRP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Содержит дерево целей, которое разбито на проекции в соответствии с методологией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Дейвида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 П. Нортона и Роберта С. Каплана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При проектировании целей обязательно </a:t>
            </a:r>
            <a:b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</a:b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должны быть разработаны показатели </a:t>
            </a:r>
            <a:b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</a:b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их достижения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Для наглядности показатели могут быть размещены на стратегической карте</a:t>
            </a:r>
            <a:endParaRPr lang="ru-RU" sz="1600" dirty="0">
              <a:latin typeface="Roboto Medium"/>
            </a:endParaRP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endParaRPr lang="ru-RU" sz="2133" dirty="0">
              <a:solidFill>
                <a:schemeClr val="bg1"/>
              </a:solidFill>
              <a:latin typeface="Montserrat regular" panose="020B0604020202020204" charset="-52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F0F37EB-A825-40DD-9134-4D464242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27" y="397159"/>
            <a:ext cx="9272975" cy="761805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Разработка стратегических карт </a:t>
            </a:r>
            <a:br>
              <a:rPr lang="ru-RU" sz="2700" dirty="0"/>
            </a:br>
            <a:r>
              <a:rPr lang="ru-RU" sz="2700" dirty="0"/>
              <a:t>и сбалансированной системы показателей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550B21-FFC4-4B23-A531-F0952E4D7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619" y="1768843"/>
            <a:ext cx="5268603" cy="456012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27882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95376" y="4899204"/>
            <a:ext cx="4425064" cy="29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F8F8F8"/>
              </a:buClr>
              <a:buSzPts val="1800"/>
            </a:pPr>
            <a:endParaRPr lang="ru-RU" sz="1467" dirty="0">
              <a:latin typeface="Montserrat" panose="020B060402020202020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28090" y="1645201"/>
            <a:ext cx="4081986" cy="3068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Для показателей задается ряд параметров: 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Желаемый тренд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Периодичность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Единица измерения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Параметры индикаторной линейки</a:t>
            </a: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Показатель хранит историю значений: плановых и фактических.</a:t>
            </a:r>
            <a:endParaRPr lang="ru-RU" sz="1600" dirty="0">
              <a:latin typeface="Roboto Medium"/>
            </a:endParaRP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endParaRPr lang="ru-RU" sz="1467" dirty="0">
              <a:solidFill>
                <a:srgbClr val="F8F8F8"/>
              </a:solidFill>
              <a:latin typeface="Montserrat Light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A4E2A46-1E0F-4193-9FD3-3080F92D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13" y="397159"/>
            <a:ext cx="9272975" cy="761805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Разработка стратегических карт </a:t>
            </a:r>
            <a:br>
              <a:rPr lang="ru-RU" sz="2700" dirty="0"/>
            </a:br>
            <a:r>
              <a:rPr lang="ru-RU" sz="2700" dirty="0"/>
              <a:t>и сбалансированной системы показателей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A82340-EC83-4D36-AE62-2667273F4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14" y="1718203"/>
            <a:ext cx="7259996" cy="367330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77526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Цвет электрик, снимок экрана, Лазурь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B967B4-F18D-FEBF-CC22-FE40D2CA10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DAD241-4A77-A2AA-CC16-592F54C72455}"/>
              </a:ext>
            </a:extLst>
          </p:cNvPr>
          <p:cNvSpPr txBox="1"/>
          <p:nvPr/>
        </p:nvSpPr>
        <p:spPr>
          <a:xfrm>
            <a:off x="1346911" y="1711137"/>
            <a:ext cx="472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</a:t>
            </a:r>
            <a:r>
              <a:rPr lang="en-US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</a:t>
            </a:r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 Разработка стратегии развития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3D88C3-3C2B-7AD9-55E8-6C664DC37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8466" y="505864"/>
            <a:ext cx="2098573" cy="446635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1CA68D2-8C33-E54C-647B-DC3204FB7F49}"/>
              </a:ext>
            </a:extLst>
          </p:cNvPr>
          <p:cNvSpPr txBox="1">
            <a:spLocks/>
          </p:cNvSpPr>
          <p:nvPr/>
        </p:nvSpPr>
        <p:spPr>
          <a:xfrm>
            <a:off x="427154" y="368532"/>
            <a:ext cx="9135946" cy="721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FFD086"/>
                </a:solidFill>
              </a:rPr>
              <a:t>Поддержка цикла организационного </a:t>
            </a:r>
            <a:br>
              <a:rPr lang="ru-RU" sz="2400" dirty="0">
                <a:solidFill>
                  <a:srgbClr val="FFD086"/>
                </a:solidFill>
              </a:rPr>
            </a:br>
            <a:r>
              <a:rPr lang="ru-RU" sz="2400" dirty="0">
                <a:solidFill>
                  <a:srgbClr val="FFD086"/>
                </a:solidFill>
              </a:rPr>
              <a:t>развития с помощью </a:t>
            </a:r>
            <a:r>
              <a:rPr lang="ru-RU" sz="2400" dirty="0" err="1">
                <a:solidFill>
                  <a:srgbClr val="FFD086"/>
                </a:solidFill>
              </a:rPr>
              <a:t>Business</a:t>
            </a:r>
            <a:r>
              <a:rPr lang="ru-RU" sz="2400" dirty="0">
                <a:solidFill>
                  <a:srgbClr val="FFD086"/>
                </a:solidFill>
              </a:rPr>
              <a:t> </a:t>
            </a:r>
            <a:r>
              <a:rPr lang="ru-RU" sz="2400" dirty="0" err="1">
                <a:solidFill>
                  <a:srgbClr val="FFD086"/>
                </a:solidFill>
              </a:rPr>
              <a:t>Studio</a:t>
            </a:r>
            <a:endParaRPr lang="ru-RU" sz="2400" dirty="0">
              <a:solidFill>
                <a:srgbClr val="FFD086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DCF8254-07C1-FDBA-0773-8ADD2E98689E}"/>
              </a:ext>
            </a:extLst>
          </p:cNvPr>
          <p:cNvCxnSpPr>
            <a:cxnSpLocks/>
          </p:cNvCxnSpPr>
          <p:nvPr/>
        </p:nvCxnSpPr>
        <p:spPr>
          <a:xfrm>
            <a:off x="515938" y="1185672"/>
            <a:ext cx="1122362" cy="0"/>
          </a:xfrm>
          <a:prstGeom prst="line">
            <a:avLst/>
          </a:prstGeom>
          <a:ln w="28575">
            <a:solidFill>
              <a:srgbClr val="2198E3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EB4C5D-53C4-47B3-AD43-7EDB33E3E3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5642585"/>
            <a:ext cx="504933" cy="5049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C1C1E3-6BF8-4FCF-90A3-9F9E90926F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4708617"/>
            <a:ext cx="504933" cy="504933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84CF918B-B1BC-4761-BF99-E73DA3F99B50}"/>
              </a:ext>
            </a:extLst>
          </p:cNvPr>
          <p:cNvSpPr/>
          <p:nvPr/>
        </p:nvSpPr>
        <p:spPr>
          <a:xfrm>
            <a:off x="365944" y="2478466"/>
            <a:ext cx="804919" cy="804919"/>
          </a:xfrm>
          <a:prstGeom prst="ellipse">
            <a:avLst/>
          </a:prstGeom>
          <a:solidFill>
            <a:srgbClr val="00C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F8A1E6-51E8-42D5-9CD0-41815FA39A9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2650139"/>
            <a:ext cx="504933" cy="5049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F4AE96-0E70-4218-89BD-91ECD1A206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631555"/>
            <a:ext cx="504933" cy="504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576999-2004-496C-9ABD-2B60E253A43A}"/>
              </a:ext>
            </a:extLst>
          </p:cNvPr>
          <p:cNvSpPr txBox="1"/>
          <p:nvPr/>
        </p:nvSpPr>
        <p:spPr>
          <a:xfrm>
            <a:off x="1346911" y="2736768"/>
            <a:ext cx="47275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solidFill>
                  <a:srgbClr val="00C6E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02. Проектирование архитектуры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F11BAA-3B71-46E9-87B4-C235862A44C4}"/>
              </a:ext>
            </a:extLst>
          </p:cNvPr>
          <p:cNvSpPr txBox="1"/>
          <p:nvPr/>
        </p:nvSpPr>
        <p:spPr>
          <a:xfrm>
            <a:off x="1346911" y="4778705"/>
            <a:ext cx="472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03. Реализация изменений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A9B0FD-A1D8-4E21-8435-3ACDAF1B8C40}"/>
              </a:ext>
            </a:extLst>
          </p:cNvPr>
          <p:cNvSpPr txBox="1"/>
          <p:nvPr/>
        </p:nvSpPr>
        <p:spPr>
          <a:xfrm>
            <a:off x="1346911" y="5710385"/>
            <a:ext cx="531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04. Мониторинг функционирования компании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2F241-AE6B-482F-AA2C-E4742F3A9653}"/>
              </a:ext>
            </a:extLst>
          </p:cNvPr>
          <p:cNvSpPr txBox="1"/>
          <p:nvPr/>
        </p:nvSpPr>
        <p:spPr>
          <a:xfrm>
            <a:off x="1549611" y="3157104"/>
            <a:ext cx="4850849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00C6E8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Проектирование бизнес-процессов и </a:t>
            </a:r>
            <a:r>
              <a:rPr lang="ru-RU" sz="1400" dirty="0" err="1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оргструктуры</a:t>
            </a:r>
            <a:endParaRPr lang="ru-RU" sz="1400" dirty="0">
              <a:solidFill>
                <a:schemeClr val="bg1"/>
              </a:solidFill>
              <a:latin typeface="Roboto 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00C6E8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Разработка архитектуры приложений и данных</a:t>
            </a:r>
          </a:p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00C6E8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Расчет нормативной численности подразделения</a:t>
            </a:r>
          </a:p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00C6E8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Идентификация и оценка рисков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211761-EBC9-2DF2-000A-188C9AEFDBE4}"/>
              </a:ext>
            </a:extLst>
          </p:cNvPr>
          <p:cNvSpPr txBox="1"/>
          <p:nvPr/>
        </p:nvSpPr>
        <p:spPr>
          <a:xfrm>
            <a:off x="8208917" y="3548340"/>
            <a:ext cx="1549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Управление</a:t>
            </a:r>
            <a:b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требованиями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A56676-2097-4454-8DC2-C486EBFE9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460" y="1179885"/>
            <a:ext cx="5166464" cy="51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10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7DD66-E822-FE66-7563-14132F3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65" y="109916"/>
            <a:ext cx="8598569" cy="949516"/>
          </a:xfrm>
        </p:spPr>
        <p:txBody>
          <a:bodyPr>
            <a:noAutofit/>
          </a:bodyPr>
          <a:lstStyle/>
          <a:p>
            <a:r>
              <a:rPr lang="ru-RU" sz="2400" dirty="0"/>
              <a:t>Бесшовное моделирование: пример кастомного архитектурного фреймворка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58EBE-5201-47FE-A527-ABD695DD49AA}"/>
              </a:ext>
            </a:extLst>
          </p:cNvPr>
          <p:cNvSpPr txBox="1"/>
          <p:nvPr/>
        </p:nvSpPr>
        <p:spPr>
          <a:xfrm>
            <a:off x="4130505" y="2507267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Продукты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921194B-7838-45CA-850D-1BA5CEFCCBEB}"/>
              </a:ext>
            </a:extLst>
          </p:cNvPr>
          <p:cNvSpPr txBox="1"/>
          <p:nvPr/>
        </p:nvSpPr>
        <p:spPr>
          <a:xfrm>
            <a:off x="4130511" y="1171543"/>
            <a:ext cx="1368657" cy="455968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Потребители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034E611-D2C1-4F3A-B3CA-5E34049BEB61}"/>
              </a:ext>
            </a:extLst>
          </p:cNvPr>
          <p:cNvSpPr txBox="1"/>
          <p:nvPr/>
        </p:nvSpPr>
        <p:spPr>
          <a:xfrm>
            <a:off x="4130506" y="1855494"/>
            <a:ext cx="1368657" cy="455968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Потребности</a:t>
            </a:r>
          </a:p>
        </p:txBody>
      </p: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29FB2345-6678-4F19-A25A-4A6DD946CCFF}"/>
              </a:ext>
            </a:extLst>
          </p:cNvPr>
          <p:cNvCxnSpPr>
            <a:cxnSpLocks/>
            <a:stCxn id="85" idx="2"/>
            <a:endCxn id="86" idx="0"/>
          </p:cNvCxnSpPr>
          <p:nvPr/>
        </p:nvCxnSpPr>
        <p:spPr>
          <a:xfrm flipH="1">
            <a:off x="4814835" y="1627511"/>
            <a:ext cx="5" cy="227983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2EB0357D-0D19-469D-BC8C-577E4DA75644}"/>
              </a:ext>
            </a:extLst>
          </p:cNvPr>
          <p:cNvCxnSpPr>
            <a:cxnSpLocks/>
            <a:stCxn id="86" idx="2"/>
            <a:endCxn id="5" idx="0"/>
          </p:cNvCxnSpPr>
          <p:nvPr/>
        </p:nvCxnSpPr>
        <p:spPr>
          <a:xfrm flipH="1">
            <a:off x="4814834" y="2311462"/>
            <a:ext cx="1" cy="195805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1DA1142-8383-4CF0-A8CA-70AED55ABBA6}"/>
              </a:ext>
            </a:extLst>
          </p:cNvPr>
          <p:cNvSpPr txBox="1"/>
          <p:nvPr/>
        </p:nvSpPr>
        <p:spPr>
          <a:xfrm>
            <a:off x="4130504" y="3191218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Операционные бизнес-процессы</a:t>
            </a:r>
          </a:p>
        </p:txBody>
      </p: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90EC8061-FD1B-425F-892B-BEDEF7ABFDD8}"/>
              </a:ext>
            </a:extLst>
          </p:cNvPr>
          <p:cNvCxnSpPr>
            <a:cxnSpLocks/>
            <a:stCxn id="5" idx="2"/>
            <a:endCxn id="104" idx="0"/>
          </p:cNvCxnSpPr>
          <p:nvPr/>
        </p:nvCxnSpPr>
        <p:spPr>
          <a:xfrm flipH="1">
            <a:off x="4814833" y="2963235"/>
            <a:ext cx="1" cy="227983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3464A5A0-DCBA-45D7-8153-CE3C9215C3FF}"/>
              </a:ext>
            </a:extLst>
          </p:cNvPr>
          <p:cNvSpPr txBox="1"/>
          <p:nvPr/>
        </p:nvSpPr>
        <p:spPr>
          <a:xfrm>
            <a:off x="4130504" y="3875170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Средства производства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1A3620A-2D90-45B4-A9ED-D0D7313E4F6E}"/>
              </a:ext>
            </a:extLst>
          </p:cNvPr>
          <p:cNvSpPr txBox="1"/>
          <p:nvPr/>
        </p:nvSpPr>
        <p:spPr>
          <a:xfrm>
            <a:off x="5037091" y="6195361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Оборудование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AC84FB3-9610-45BA-8380-1DDE8E53058D}"/>
              </a:ext>
            </a:extLst>
          </p:cNvPr>
          <p:cNvSpPr txBox="1"/>
          <p:nvPr/>
        </p:nvSpPr>
        <p:spPr>
          <a:xfrm>
            <a:off x="5045048" y="5510705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Здания и сооружения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409EBC5-E530-4EA2-AC7B-4E0678766133}"/>
              </a:ext>
            </a:extLst>
          </p:cNvPr>
          <p:cNvSpPr txBox="1"/>
          <p:nvPr/>
        </p:nvSpPr>
        <p:spPr>
          <a:xfrm>
            <a:off x="5042574" y="4526941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ИТ-инфраструктура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CA41543-A0AD-4F40-B689-AF78461011FA}"/>
              </a:ext>
            </a:extLst>
          </p:cNvPr>
          <p:cNvSpPr txBox="1"/>
          <p:nvPr/>
        </p:nvSpPr>
        <p:spPr>
          <a:xfrm>
            <a:off x="1480817" y="3875170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Персонал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B20D33B-DE83-48D2-AB69-2DEF2D75163E}"/>
              </a:ext>
            </a:extLst>
          </p:cNvPr>
          <p:cNvSpPr txBox="1"/>
          <p:nvPr/>
        </p:nvSpPr>
        <p:spPr>
          <a:xfrm>
            <a:off x="6858048" y="3885157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Объекты деятельности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4793EA8-DEA6-4FF9-8BB9-FB1985724834}"/>
              </a:ext>
            </a:extLst>
          </p:cNvPr>
          <p:cNvSpPr txBox="1"/>
          <p:nvPr/>
        </p:nvSpPr>
        <p:spPr>
          <a:xfrm>
            <a:off x="7785603" y="4543033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Физические объекты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0DEE6E-51A7-4AB7-B171-2B46889A3CF7}"/>
              </a:ext>
            </a:extLst>
          </p:cNvPr>
          <p:cNvSpPr txBox="1"/>
          <p:nvPr/>
        </p:nvSpPr>
        <p:spPr>
          <a:xfrm>
            <a:off x="7785602" y="5178991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объекты</a:t>
            </a:r>
          </a:p>
        </p:txBody>
      </p:sp>
      <p:cxnSp>
        <p:nvCxnSpPr>
          <p:cNvPr id="153" name="Прямая со стрелкой 152">
            <a:extLst>
              <a:ext uri="{FF2B5EF4-FFF2-40B4-BE49-F238E27FC236}">
                <a16:creationId xmlns:a16="http://schemas.microsoft.com/office/drawing/2014/main" id="{837C46A9-83F1-4B4B-8282-2A2639E5F722}"/>
              </a:ext>
            </a:extLst>
          </p:cNvPr>
          <p:cNvCxnSpPr>
            <a:cxnSpLocks/>
            <a:stCxn id="104" idx="2"/>
            <a:endCxn id="106" idx="0"/>
          </p:cNvCxnSpPr>
          <p:nvPr/>
        </p:nvCxnSpPr>
        <p:spPr>
          <a:xfrm>
            <a:off x="4814833" y="3647186"/>
            <a:ext cx="0" cy="227984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816FDA6C-D06B-4DAE-9442-42643B4F862F}"/>
              </a:ext>
            </a:extLst>
          </p:cNvPr>
          <p:cNvSpPr txBox="1"/>
          <p:nvPr/>
        </p:nvSpPr>
        <p:spPr>
          <a:xfrm>
            <a:off x="5878595" y="2507267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Каналы сбыта</a:t>
            </a:r>
          </a:p>
        </p:txBody>
      </p:sp>
      <p:cxnSp>
        <p:nvCxnSpPr>
          <p:cNvPr id="172" name="Прямая со стрелкой 171">
            <a:extLst>
              <a:ext uri="{FF2B5EF4-FFF2-40B4-BE49-F238E27FC236}">
                <a16:creationId xmlns:a16="http://schemas.microsoft.com/office/drawing/2014/main" id="{BC8F542E-2352-49C1-8FA4-F3D8D15D0ED0}"/>
              </a:ext>
            </a:extLst>
          </p:cNvPr>
          <p:cNvCxnSpPr>
            <a:cxnSpLocks/>
            <a:stCxn id="5" idx="3"/>
            <a:endCxn id="170" idx="1"/>
          </p:cNvCxnSpPr>
          <p:nvPr/>
        </p:nvCxnSpPr>
        <p:spPr>
          <a:xfrm>
            <a:off x="5499162" y="2735251"/>
            <a:ext cx="379433" cy="0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5" name="Прямая со стрелкой 174">
            <a:extLst>
              <a:ext uri="{FF2B5EF4-FFF2-40B4-BE49-F238E27FC236}">
                <a16:creationId xmlns:a16="http://schemas.microsoft.com/office/drawing/2014/main" id="{1DFF0E9B-2AF2-4C90-8380-8FD9EB0113EF}"/>
              </a:ext>
            </a:extLst>
          </p:cNvPr>
          <p:cNvCxnSpPr>
            <a:cxnSpLocks/>
            <a:stCxn id="85" idx="3"/>
            <a:endCxn id="170" idx="0"/>
          </p:cNvCxnSpPr>
          <p:nvPr/>
        </p:nvCxnSpPr>
        <p:spPr>
          <a:xfrm>
            <a:off x="5499168" y="1399527"/>
            <a:ext cx="1063756" cy="1107740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8" name="Прямая со стрелкой 177">
            <a:extLst>
              <a:ext uri="{FF2B5EF4-FFF2-40B4-BE49-F238E27FC236}">
                <a16:creationId xmlns:a16="http://schemas.microsoft.com/office/drawing/2014/main" id="{F7CEFD2F-F5E2-415E-9E56-C6990F389372}"/>
              </a:ext>
            </a:extLst>
          </p:cNvPr>
          <p:cNvCxnSpPr>
            <a:cxnSpLocks/>
            <a:stCxn id="170" idx="2"/>
            <a:endCxn id="104" idx="0"/>
          </p:cNvCxnSpPr>
          <p:nvPr/>
        </p:nvCxnSpPr>
        <p:spPr>
          <a:xfrm flipH="1">
            <a:off x="4814833" y="2963235"/>
            <a:ext cx="1748091" cy="227983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6" name="Соединитель: уступ 245">
            <a:extLst>
              <a:ext uri="{FF2B5EF4-FFF2-40B4-BE49-F238E27FC236}">
                <a16:creationId xmlns:a16="http://schemas.microsoft.com/office/drawing/2014/main" id="{D5DFBECA-0BD9-445A-A7BD-ACE9844F82A6}"/>
              </a:ext>
            </a:extLst>
          </p:cNvPr>
          <p:cNvCxnSpPr>
            <a:cxnSpLocks/>
            <a:stCxn id="144" idx="1"/>
            <a:endCxn id="106" idx="2"/>
          </p:cNvCxnSpPr>
          <p:nvPr/>
        </p:nvCxnSpPr>
        <p:spPr>
          <a:xfrm rot="10800000">
            <a:off x="4814834" y="4331139"/>
            <a:ext cx="230215" cy="1407551"/>
          </a:xfrm>
          <a:prstGeom prst="bentConnector2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1" name="Прямая со стрелкой 250">
            <a:extLst>
              <a:ext uri="{FF2B5EF4-FFF2-40B4-BE49-F238E27FC236}">
                <a16:creationId xmlns:a16="http://schemas.microsoft.com/office/drawing/2014/main" id="{EC7721B3-9201-498D-8D55-D5B45C6522FA}"/>
              </a:ext>
            </a:extLst>
          </p:cNvPr>
          <p:cNvCxnSpPr>
            <a:cxnSpLocks/>
            <a:stCxn id="104" idx="2"/>
            <a:endCxn id="147" idx="0"/>
          </p:cNvCxnSpPr>
          <p:nvPr/>
        </p:nvCxnSpPr>
        <p:spPr>
          <a:xfrm flipH="1">
            <a:off x="2165146" y="3647186"/>
            <a:ext cx="2649687" cy="227984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4" name="Прямая со стрелкой 253">
            <a:extLst>
              <a:ext uri="{FF2B5EF4-FFF2-40B4-BE49-F238E27FC236}">
                <a16:creationId xmlns:a16="http://schemas.microsoft.com/office/drawing/2014/main" id="{3CDA1AC9-AFDC-431D-A4AE-F8025B9F486B}"/>
              </a:ext>
            </a:extLst>
          </p:cNvPr>
          <p:cNvCxnSpPr>
            <a:cxnSpLocks/>
            <a:stCxn id="104" idx="2"/>
            <a:endCxn id="150" idx="0"/>
          </p:cNvCxnSpPr>
          <p:nvPr/>
        </p:nvCxnSpPr>
        <p:spPr>
          <a:xfrm>
            <a:off x="4814833" y="3647186"/>
            <a:ext cx="2727544" cy="237971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7" name="Соединитель: уступ 256">
            <a:extLst>
              <a:ext uri="{FF2B5EF4-FFF2-40B4-BE49-F238E27FC236}">
                <a16:creationId xmlns:a16="http://schemas.microsoft.com/office/drawing/2014/main" id="{91E5DCA5-2FA7-4AF9-906E-41E0D698F8F3}"/>
              </a:ext>
            </a:extLst>
          </p:cNvPr>
          <p:cNvCxnSpPr>
            <a:cxnSpLocks/>
            <a:stCxn id="145" idx="1"/>
            <a:endCxn id="106" idx="2"/>
          </p:cNvCxnSpPr>
          <p:nvPr/>
        </p:nvCxnSpPr>
        <p:spPr>
          <a:xfrm rot="10800000">
            <a:off x="4814834" y="4331139"/>
            <a:ext cx="227741" cy="423787"/>
          </a:xfrm>
          <a:prstGeom prst="bentConnector2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1" name="Соединитель: уступ 270">
            <a:extLst>
              <a:ext uri="{FF2B5EF4-FFF2-40B4-BE49-F238E27FC236}">
                <a16:creationId xmlns:a16="http://schemas.microsoft.com/office/drawing/2014/main" id="{F749BFFA-55E1-4089-A5C5-0DC667A74A5F}"/>
              </a:ext>
            </a:extLst>
          </p:cNvPr>
          <p:cNvCxnSpPr>
            <a:cxnSpLocks/>
            <a:stCxn id="107" idx="1"/>
            <a:endCxn id="106" idx="2"/>
          </p:cNvCxnSpPr>
          <p:nvPr/>
        </p:nvCxnSpPr>
        <p:spPr>
          <a:xfrm rot="10800000">
            <a:off x="4814833" y="4331139"/>
            <a:ext cx="222258" cy="2092207"/>
          </a:xfrm>
          <a:prstGeom prst="bentConnector2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0" name="Соединитель: уступ 279">
            <a:extLst>
              <a:ext uri="{FF2B5EF4-FFF2-40B4-BE49-F238E27FC236}">
                <a16:creationId xmlns:a16="http://schemas.microsoft.com/office/drawing/2014/main" id="{50156172-0087-4844-A360-D3426FD4867C}"/>
              </a:ext>
            </a:extLst>
          </p:cNvPr>
          <p:cNvCxnSpPr>
            <a:cxnSpLocks/>
            <a:stCxn id="151" idx="1"/>
            <a:endCxn id="150" idx="2"/>
          </p:cNvCxnSpPr>
          <p:nvPr/>
        </p:nvCxnSpPr>
        <p:spPr>
          <a:xfrm rot="10800000">
            <a:off x="7542377" y="4341125"/>
            <a:ext cx="243226" cy="429892"/>
          </a:xfrm>
          <a:prstGeom prst="bentConnector2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4" name="Соединитель: уступ 293">
            <a:extLst>
              <a:ext uri="{FF2B5EF4-FFF2-40B4-BE49-F238E27FC236}">
                <a16:creationId xmlns:a16="http://schemas.microsoft.com/office/drawing/2014/main" id="{565689C8-8C37-4043-BB04-87D28BBE2DC2}"/>
              </a:ext>
            </a:extLst>
          </p:cNvPr>
          <p:cNvCxnSpPr>
            <a:cxnSpLocks/>
            <a:stCxn id="152" idx="1"/>
            <a:endCxn id="150" idx="2"/>
          </p:cNvCxnSpPr>
          <p:nvPr/>
        </p:nvCxnSpPr>
        <p:spPr>
          <a:xfrm rot="10800000">
            <a:off x="7542378" y="4341125"/>
            <a:ext cx="243225" cy="1065850"/>
          </a:xfrm>
          <a:prstGeom prst="bentConnector2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7" name="Прямая со стрелкой 296">
            <a:extLst>
              <a:ext uri="{FF2B5EF4-FFF2-40B4-BE49-F238E27FC236}">
                <a16:creationId xmlns:a16="http://schemas.microsoft.com/office/drawing/2014/main" id="{75867D96-E95C-42C9-8E5A-1D556FBDF827}"/>
              </a:ext>
            </a:extLst>
          </p:cNvPr>
          <p:cNvCxnSpPr>
            <a:cxnSpLocks/>
            <a:stCxn id="106" idx="2"/>
            <a:endCxn id="300" idx="3"/>
          </p:cNvCxnSpPr>
          <p:nvPr/>
        </p:nvCxnSpPr>
        <p:spPr>
          <a:xfrm flipH="1">
            <a:off x="2851768" y="4331138"/>
            <a:ext cx="1963065" cy="832055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3316B6B4-B359-4CC8-BC6C-96640CE9213C}"/>
              </a:ext>
            </a:extLst>
          </p:cNvPr>
          <p:cNvSpPr txBox="1"/>
          <p:nvPr/>
        </p:nvSpPr>
        <p:spPr>
          <a:xfrm>
            <a:off x="1483111" y="4935209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Организационная структура</a:t>
            </a:r>
          </a:p>
        </p:txBody>
      </p:sp>
      <p:cxnSp>
        <p:nvCxnSpPr>
          <p:cNvPr id="303" name="Прямая со стрелкой 302">
            <a:extLst>
              <a:ext uri="{FF2B5EF4-FFF2-40B4-BE49-F238E27FC236}">
                <a16:creationId xmlns:a16="http://schemas.microsoft.com/office/drawing/2014/main" id="{8E43D661-6C4A-421B-8B36-152F9D2BD20A}"/>
              </a:ext>
            </a:extLst>
          </p:cNvPr>
          <p:cNvCxnSpPr>
            <a:cxnSpLocks/>
            <a:stCxn id="147" idx="2"/>
            <a:endCxn id="300" idx="0"/>
          </p:cNvCxnSpPr>
          <p:nvPr/>
        </p:nvCxnSpPr>
        <p:spPr>
          <a:xfrm>
            <a:off x="2165146" y="4331138"/>
            <a:ext cx="2294" cy="604071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6B2B618-5B80-4AFF-BE3B-BCB8D478EAF0}"/>
              </a:ext>
            </a:extLst>
          </p:cNvPr>
          <p:cNvSpPr txBox="1"/>
          <p:nvPr/>
        </p:nvSpPr>
        <p:spPr>
          <a:xfrm>
            <a:off x="4960656" y="1601638"/>
            <a:ext cx="2146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Мотивация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43665B-C3D0-42E5-8687-42BDA13C478E}"/>
              </a:ext>
            </a:extLst>
          </p:cNvPr>
          <p:cNvSpPr txBox="1"/>
          <p:nvPr/>
        </p:nvSpPr>
        <p:spPr>
          <a:xfrm>
            <a:off x="4960655" y="2265171"/>
            <a:ext cx="2146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Мотивация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3F05A6-42E2-4201-B490-8E72F3324C51}"/>
              </a:ext>
            </a:extLst>
          </p:cNvPr>
          <p:cNvSpPr txBox="1"/>
          <p:nvPr/>
        </p:nvSpPr>
        <p:spPr>
          <a:xfrm>
            <a:off x="4960655" y="2913176"/>
            <a:ext cx="2146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Бизнес-слой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7F05D5-B5DA-4A06-A2AD-01C14D86A4F8}"/>
              </a:ext>
            </a:extLst>
          </p:cNvPr>
          <p:cNvSpPr txBox="1"/>
          <p:nvPr/>
        </p:nvSpPr>
        <p:spPr>
          <a:xfrm>
            <a:off x="4960655" y="3611240"/>
            <a:ext cx="2146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VAD+BPMN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CE3FFE-A84D-4F29-8BC2-E14D5309D43E}"/>
              </a:ext>
            </a:extLst>
          </p:cNvPr>
          <p:cNvSpPr txBox="1"/>
          <p:nvPr/>
        </p:nvSpPr>
        <p:spPr>
          <a:xfrm>
            <a:off x="5499161" y="4969808"/>
            <a:ext cx="2037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Слой </a:t>
            </a:r>
            <a:r>
              <a:rPr lang="ru-RU" sz="10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приложений+Технологический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слой</a:t>
            </a:r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+C4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2C0862-728E-4C91-9792-A34EA91236DF}"/>
              </a:ext>
            </a:extLst>
          </p:cNvPr>
          <p:cNvSpPr txBox="1"/>
          <p:nvPr/>
        </p:nvSpPr>
        <p:spPr>
          <a:xfrm>
            <a:off x="2177556" y="5406884"/>
            <a:ext cx="177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Studio: </a:t>
            </a:r>
            <a:r>
              <a:rPr lang="ru-RU" sz="10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Оргструктура</a:t>
            </a:r>
            <a:endParaRPr lang="en-US" sz="1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B9F47E-483C-43ED-A1E8-0F26113CF9CB}"/>
              </a:ext>
            </a:extLst>
          </p:cNvPr>
          <p:cNvSpPr txBox="1"/>
          <p:nvPr/>
        </p:nvSpPr>
        <p:spPr>
          <a:xfrm>
            <a:off x="2177556" y="4325648"/>
            <a:ext cx="1713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Studio: </a:t>
            </a:r>
            <a:r>
              <a:rPr lang="ru-RU" sz="10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Оргструктура</a:t>
            </a:r>
            <a:endParaRPr lang="en-US" sz="1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3A97E01-494D-4CEE-B2F2-411D118809E6}"/>
              </a:ext>
            </a:extLst>
          </p:cNvPr>
          <p:cNvGrpSpPr/>
          <p:nvPr/>
        </p:nvGrpSpPr>
        <p:grpSpPr>
          <a:xfrm>
            <a:off x="8525229" y="1079266"/>
            <a:ext cx="3667584" cy="2081807"/>
            <a:chOff x="7861708" y="916394"/>
            <a:chExt cx="3667584" cy="2081807"/>
          </a:xfrm>
        </p:grpSpPr>
        <p:grpSp>
          <p:nvGrpSpPr>
            <p:cNvPr id="318" name="Группа 317">
              <a:extLst>
                <a:ext uri="{FF2B5EF4-FFF2-40B4-BE49-F238E27FC236}">
                  <a16:creationId xmlns:a16="http://schemas.microsoft.com/office/drawing/2014/main" id="{08F76D19-68C6-47C7-9E34-2FB781352138}"/>
                </a:ext>
              </a:extLst>
            </p:cNvPr>
            <p:cNvGrpSpPr/>
            <p:nvPr/>
          </p:nvGrpSpPr>
          <p:grpSpPr>
            <a:xfrm>
              <a:off x="7861708" y="916394"/>
              <a:ext cx="3326051" cy="1248394"/>
              <a:chOff x="7844086" y="1161447"/>
              <a:chExt cx="3326051" cy="1248394"/>
            </a:xfrm>
          </p:grpSpPr>
          <p:cxnSp>
            <p:nvCxnSpPr>
              <p:cNvPr id="210" name="Прямая со стрелкой 209">
                <a:extLst>
                  <a:ext uri="{FF2B5EF4-FFF2-40B4-BE49-F238E27FC236}">
                    <a16:creationId xmlns:a16="http://schemas.microsoft.com/office/drawing/2014/main" id="{946A452C-4B67-405C-B747-A6AC86746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1577" y="1670017"/>
                <a:ext cx="710669" cy="0"/>
              </a:xfrm>
              <a:prstGeom prst="straightConnector1">
                <a:avLst/>
              </a:prstGeom>
              <a:solidFill>
                <a:schemeClr val="accent4">
                  <a:lumMod val="75000"/>
                  <a:alpha val="72000"/>
                </a:schemeClr>
              </a:solidFill>
              <a:ln w="12700">
                <a:headEnd w="lg" len="med"/>
                <a:tailEnd type="stealth" w="lg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2ECC73D4-C3F0-4EDE-8FDE-5F436023C29A}"/>
                  </a:ext>
                </a:extLst>
              </p:cNvPr>
              <p:cNvSpPr txBox="1"/>
              <p:nvPr/>
            </p:nvSpPr>
            <p:spPr>
              <a:xfrm>
                <a:off x="8750826" y="1485351"/>
                <a:ext cx="24193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</a:rPr>
                  <a:t>Определяет/задает требования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49C7E344-46C8-4391-B61C-B2BE668B2B2B}"/>
                  </a:ext>
                </a:extLst>
              </p:cNvPr>
              <p:cNvSpPr txBox="1"/>
              <p:nvPr/>
            </p:nvSpPr>
            <p:spPr>
              <a:xfrm>
                <a:off x="7844086" y="1161447"/>
                <a:ext cx="9656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solidFill>
                      <a:srgbClr val="FFD086"/>
                    </a:solidFill>
                    <a:latin typeface="+mj-lt"/>
                  </a:rPr>
                  <a:t>Легенда</a:t>
                </a:r>
                <a:endParaRPr lang="ru-RU" dirty="0">
                  <a:solidFill>
                    <a:srgbClr val="FFD086"/>
                  </a:solidFill>
                  <a:latin typeface="+mj-lt"/>
                </a:endParaRPr>
              </a:p>
            </p:txBody>
          </p:sp>
          <p:cxnSp>
            <p:nvCxnSpPr>
              <p:cNvPr id="317" name="Прямая со стрелкой 316">
                <a:extLst>
                  <a:ext uri="{FF2B5EF4-FFF2-40B4-BE49-F238E27FC236}">
                    <a16:creationId xmlns:a16="http://schemas.microsoft.com/office/drawing/2014/main" id="{31D5B34F-1ABC-4A9B-AFB3-C434FF2DAD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5189" y="2260594"/>
                <a:ext cx="710669" cy="0"/>
              </a:xfrm>
              <a:prstGeom prst="straightConnector1">
                <a:avLst/>
              </a:prstGeom>
              <a:solidFill>
                <a:schemeClr val="accent4">
                  <a:lumMod val="75000"/>
                  <a:alpha val="72000"/>
                </a:schemeClr>
              </a:solidFill>
              <a:ln w="12700">
                <a:headEnd w="lg" len="med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878B8E52-C9FE-4AD0-A71A-EA2CA2AAD099}"/>
                  </a:ext>
                </a:extLst>
              </p:cNvPr>
              <p:cNvSpPr txBox="1"/>
              <p:nvPr/>
            </p:nvSpPr>
            <p:spPr>
              <a:xfrm>
                <a:off x="8744438" y="2071287"/>
                <a:ext cx="16898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</a:rPr>
                  <a:t>Специализация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0E4AF0-11A6-4AC1-83C7-32EB5CD5E1C2}"/>
                </a:ext>
              </a:extLst>
            </p:cNvPr>
            <p:cNvSpPr txBox="1"/>
            <p:nvPr/>
          </p:nvSpPr>
          <p:spPr>
            <a:xfrm>
              <a:off x="8768448" y="2167204"/>
              <a:ext cx="2760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Используемый язык (нотация) для моделирования домена</a:t>
              </a:r>
              <a:endParaRPr lang="en-US" sz="1600" i="1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B8DABF8-F693-4EB9-BE8C-77D2FA19B076}"/>
                </a:ext>
              </a:extLst>
            </p:cNvPr>
            <p:cNvSpPr txBox="1"/>
            <p:nvPr/>
          </p:nvSpPr>
          <p:spPr>
            <a:xfrm>
              <a:off x="7872935" y="2172749"/>
              <a:ext cx="901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Курсив</a:t>
              </a:r>
              <a:endPara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06288F1-1E40-4D12-965B-AD040E4F1667}"/>
              </a:ext>
            </a:extLst>
          </p:cNvPr>
          <p:cNvSpPr txBox="1"/>
          <p:nvPr/>
        </p:nvSpPr>
        <p:spPr>
          <a:xfrm>
            <a:off x="8504054" y="5607525"/>
            <a:ext cx="203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UML Classes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6C90FB-F9EA-4111-B715-EA65AE213B64}"/>
              </a:ext>
            </a:extLst>
          </p:cNvPr>
          <p:cNvSpPr txBox="1"/>
          <p:nvPr/>
        </p:nvSpPr>
        <p:spPr>
          <a:xfrm rot="16200000">
            <a:off x="542088" y="2026418"/>
            <a:ext cx="1572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Мотивация</a:t>
            </a:r>
          </a:p>
        </p:txBody>
      </p:sp>
      <p:sp>
        <p:nvSpPr>
          <p:cNvPr id="51" name="Стрелка: вниз 50">
            <a:extLst>
              <a:ext uri="{FF2B5EF4-FFF2-40B4-BE49-F238E27FC236}">
                <a16:creationId xmlns:a16="http://schemas.microsoft.com/office/drawing/2014/main" id="{D1A0B240-BC2B-498C-BA3D-972E51710996}"/>
              </a:ext>
            </a:extLst>
          </p:cNvPr>
          <p:cNvSpPr/>
          <p:nvPr/>
        </p:nvSpPr>
        <p:spPr>
          <a:xfrm>
            <a:off x="124146" y="1399527"/>
            <a:ext cx="1416050" cy="531658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Требования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5802CD1-E1F4-4F30-97F8-301BECADF24A}"/>
              </a:ext>
            </a:extLst>
          </p:cNvPr>
          <p:cNvSpPr txBox="1"/>
          <p:nvPr/>
        </p:nvSpPr>
        <p:spPr>
          <a:xfrm>
            <a:off x="5544056" y="5941772"/>
            <a:ext cx="203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Физический слой</a:t>
            </a:r>
            <a:endParaRPr lang="en-US" sz="1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72B1E5-D081-4482-8F97-DDF6F83ED78C}"/>
              </a:ext>
            </a:extLst>
          </p:cNvPr>
          <p:cNvSpPr txBox="1"/>
          <p:nvPr/>
        </p:nvSpPr>
        <p:spPr>
          <a:xfrm>
            <a:off x="5662164" y="6621556"/>
            <a:ext cx="203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Физический слой</a:t>
            </a:r>
            <a:endParaRPr lang="en-US" sz="1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FCBD45-CA35-4DD9-8476-CDDB34BE8226}"/>
              </a:ext>
            </a:extLst>
          </p:cNvPr>
          <p:cNvSpPr txBox="1"/>
          <p:nvPr/>
        </p:nvSpPr>
        <p:spPr>
          <a:xfrm>
            <a:off x="8504053" y="4954688"/>
            <a:ext cx="203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Физический слой</a:t>
            </a:r>
            <a:endParaRPr lang="en-US" sz="1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1D15E5-9624-4489-8225-8DF118BB5FB8}"/>
              </a:ext>
            </a:extLst>
          </p:cNvPr>
          <p:cNvSpPr/>
          <p:nvPr/>
        </p:nvSpPr>
        <p:spPr>
          <a:xfrm>
            <a:off x="8390021" y="1010653"/>
            <a:ext cx="3609474" cy="23421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606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807D1EE-177F-43E8-9F51-8C1433306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68" y="431320"/>
            <a:ext cx="3932237" cy="461513"/>
          </a:xfrm>
        </p:spPr>
        <p:txBody>
          <a:bodyPr>
            <a:noAutofit/>
          </a:bodyPr>
          <a:lstStyle/>
          <a:p>
            <a:r>
              <a:rPr lang="ru-RU" sz="2400" dirty="0"/>
              <a:t>Стек нотаций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B0CE6-3A8A-4761-8EF5-77D1EA54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D4E893E4-5D76-4C80-AB04-27901253395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8978" y="1667500"/>
          <a:ext cx="5009934" cy="4408968"/>
        </p:xfrm>
        <a:graphic>
          <a:graphicData uri="http://schemas.openxmlformats.org/drawingml/2006/table">
            <a:tbl>
              <a:tblPr firstRow="1" bandRow="1">
                <a:solidFill>
                  <a:srgbClr val="CCECFF"/>
                </a:solidFill>
                <a:tableStyleId>{5C22544A-7EE6-4342-B048-85BDC9FD1C3A}</a:tableStyleId>
              </a:tblPr>
              <a:tblGrid>
                <a:gridCol w="1875512">
                  <a:extLst>
                    <a:ext uri="{9D8B030D-6E8A-4147-A177-3AD203B41FA5}">
                      <a16:colId xmlns:a16="http://schemas.microsoft.com/office/drawing/2014/main" val="1858683028"/>
                    </a:ext>
                  </a:extLst>
                </a:gridCol>
                <a:gridCol w="3134422">
                  <a:extLst>
                    <a:ext uri="{9D8B030D-6E8A-4147-A177-3AD203B41FA5}">
                      <a16:colId xmlns:a16="http://schemas.microsoft.com/office/drawing/2014/main" val="3540597455"/>
                    </a:ext>
                  </a:extLst>
                </a:gridCol>
              </a:tblGrid>
              <a:tr h="593100">
                <a:tc>
                  <a:txBody>
                    <a:bodyPr/>
                    <a:lstStyle/>
                    <a:p>
                      <a:r>
                        <a:rPr lang="ru-RU" sz="1600" b="1" dirty="0">
                          <a:effectLst/>
                        </a:rPr>
                        <a:t>Слой</a:t>
                      </a:r>
                      <a:endParaRPr lang="ru-RU" sz="1600" b="1" dirty="0"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Нотации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0315096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Times New Roman" panose="02020603050405020304" pitchFamily="18" charset="0"/>
                        </a:rPr>
                        <a:t>Заинтересованные стороны</a:t>
                      </a: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Карта потребностей</a:t>
                      </a:r>
                      <a:b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</a:b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CJM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9971629"/>
                  </a:ext>
                </a:extLst>
              </a:tr>
              <a:tr h="433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Стратегия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ССП Нортона и Каплана или Аспект мотивации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ArchiMate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736150"/>
                  </a:ext>
                </a:extLst>
              </a:tr>
              <a:tr h="433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Бизнес-архитектура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Верхний уровень: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VAD 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или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IDEF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0</a:t>
                      </a:r>
                      <a:b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</a:b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Нижний уровень: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BPMN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 или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EPC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/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FAD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56356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ИТ-архитектура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ArchiMate 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или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C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4</a:t>
                      </a: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16598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Архитектура решений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UML 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или С4</a:t>
                      </a: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6227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Модель данных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UML Classes 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или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ERD, DFD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4020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Times New Roman" panose="02020603050405020304" pitchFamily="18" charset="0"/>
                        </a:rPr>
                        <a:t>Риски</a:t>
                      </a: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Диаграмма структуры рисков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Матрица рисков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Bow-Tie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850778"/>
                  </a:ext>
                </a:extLst>
              </a:tr>
            </a:tbl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F7CC9CE-7138-4A89-BD8D-F7F021320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735" y="1047474"/>
            <a:ext cx="3857340" cy="3331707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C3E03A9-D3E6-49FA-A958-5357E33E1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038" y="1414431"/>
            <a:ext cx="4300392" cy="31865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E7A800-F974-48D4-AA84-917F69156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556" y="3007691"/>
            <a:ext cx="3899596" cy="280283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7E9C1B-2EC0-43EA-A3E6-4988B4331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77" y="3735090"/>
            <a:ext cx="3899596" cy="2818039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4ACD31-8FA8-481D-97D7-D6516CBD6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139" y="2351142"/>
            <a:ext cx="4577861" cy="202218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3A57F8-80C9-4323-B4F0-4220060F1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219" y="4236110"/>
            <a:ext cx="2297411" cy="2470189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1466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6224809" y="4457622"/>
            <a:ext cx="2840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. EPC (Event-Driven</a:t>
            </a:r>
            <a:br>
              <a:rPr lang="ru-RU" sz="1600" dirty="0">
                <a:solidFill>
                  <a:schemeClr val="bg1"/>
                </a:solidFill>
                <a:latin typeface="Roboto Medium"/>
              </a:rPr>
            </a:br>
            <a:r>
              <a:rPr lang="en-US" sz="1600" dirty="0">
                <a:solidFill>
                  <a:schemeClr val="bg1"/>
                </a:solidFill>
                <a:latin typeface="Roboto Medium"/>
              </a:rPr>
              <a:t>Process Chain)</a:t>
            </a: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742035" y="4446367"/>
            <a:ext cx="2778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. BPMN (Business Process </a:t>
            </a:r>
          </a:p>
          <a:p>
            <a:pPr algn="ctr"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en-US" sz="1600" dirty="0">
                <a:solidFill>
                  <a:schemeClr val="bg1"/>
                </a:solidFill>
                <a:latin typeface="Roboto Medium"/>
              </a:rPr>
              <a:t>Model and Notation)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14924" y="4488574"/>
            <a:ext cx="28687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. VAD (Value Added Chain)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8413904" y="4441865"/>
            <a:ext cx="3449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4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. FAD (Function Allocation</a:t>
            </a:r>
            <a:br>
              <a:rPr lang="ru-RU" sz="1600" dirty="0">
                <a:solidFill>
                  <a:schemeClr val="bg1"/>
                </a:solidFill>
                <a:latin typeface="Roboto Medium"/>
              </a:rPr>
            </a:br>
            <a:r>
              <a:rPr lang="en-US" sz="1600" dirty="0">
                <a:solidFill>
                  <a:schemeClr val="bg1"/>
                </a:solidFill>
                <a:latin typeface="Roboto Medium"/>
              </a:rPr>
              <a:t>Diagram)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369F2AD-FE22-4AA5-B70B-2B4A78B4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71" y="352647"/>
            <a:ext cx="9272975" cy="751473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Проектирование бизнес-процессов</a:t>
            </a:r>
            <a:br>
              <a:rPr lang="ru-RU" dirty="0"/>
            </a:b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1B36D40-9668-4844-96B9-FE72C09E4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18" y="2650741"/>
            <a:ext cx="3102593" cy="137051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B3C754A-C2CF-4AA7-A862-8836E26D3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71" y="2457666"/>
            <a:ext cx="1095026" cy="178462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7515C6-0749-45EF-B5B0-62B21198D8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72" y="2490122"/>
            <a:ext cx="3074173" cy="178462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734535F-2456-423E-AD04-82AA96B64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4" y="2435198"/>
            <a:ext cx="2761149" cy="189743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61581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23EB6-EE91-4BB6-97CA-3E3F7E83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Проектирование бизнес-процессов. Нотация </a:t>
            </a:r>
            <a:r>
              <a:rPr lang="en-US" sz="2700" dirty="0"/>
              <a:t>VAD</a:t>
            </a:r>
            <a:br>
              <a:rPr lang="en-US" dirty="0"/>
            </a:b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1BEA29-5094-438F-87E2-74877D4D4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7" y="1219849"/>
            <a:ext cx="6971377" cy="4790657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AA30BB2-8C2E-4A60-8188-67548EDD3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53" y="3765908"/>
            <a:ext cx="7151380" cy="2736296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5836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85EA2-EB2E-461D-9B73-6EA592F25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Business Studio </a:t>
            </a:r>
            <a:r>
              <a:rPr lang="ru-RU" dirty="0"/>
              <a:t>сегодня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70408-38F4-4C81-B9E2-12B31B651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200153"/>
            <a:ext cx="5525647" cy="5054402"/>
          </a:xfrm>
        </p:spPr>
        <p:txBody>
          <a:bodyPr>
            <a:noAutofit/>
          </a:bodyPr>
          <a:lstStyle/>
          <a:p>
            <a:r>
              <a:rPr lang="ru-RU" dirty="0">
                <a:latin typeface="Roboto Medium"/>
              </a:rPr>
              <a:t>Business Studio — это единая среда, где вы можете бесшовно проектировать бизнес-архитектуру, ИТ-ландшафт и поддерживать систему менеджмента качества, превращая разрозненные данные в целостную модель для эффективного управления организацией.</a:t>
            </a:r>
          </a:p>
          <a:p>
            <a:pPr fontAlgn="t">
              <a:lnSpc>
                <a:spcPct val="100000"/>
              </a:lnSpc>
              <a:spcBef>
                <a:spcPts val="1333"/>
              </a:spcBef>
              <a:buClr>
                <a:srgbClr val="2197E4"/>
              </a:buClr>
            </a:pPr>
            <a:r>
              <a:rPr lang="ru-RU" dirty="0">
                <a:solidFill>
                  <a:srgbClr val="F8F8F8"/>
                </a:solidFill>
                <a:latin typeface="Roboto Medium"/>
              </a:rPr>
              <a:t>Под капотом </a:t>
            </a:r>
            <a:r>
              <a:rPr lang="en-US" dirty="0">
                <a:solidFill>
                  <a:srgbClr val="F8F8F8"/>
                </a:solidFill>
                <a:latin typeface="Roboto Medium"/>
              </a:rPr>
              <a:t>Business Studio 7</a:t>
            </a:r>
            <a:r>
              <a:rPr lang="ru-RU" dirty="0">
                <a:solidFill>
                  <a:srgbClr val="F8F8F8"/>
                </a:solidFill>
                <a:latin typeface="Roboto Medium"/>
              </a:rPr>
              <a:t>:</a:t>
            </a:r>
          </a:p>
          <a:p>
            <a:pPr marL="380990" indent="-380990" fontAlgn="t">
              <a:lnSpc>
                <a:spcPct val="100000"/>
              </a:lnSpc>
              <a:spcBef>
                <a:spcPts val="1333"/>
              </a:spcBef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8F8F8"/>
                </a:solidFill>
                <a:latin typeface="Roboto Medium"/>
              </a:rPr>
              <a:t>Новая технологическая </a:t>
            </a:r>
            <a:r>
              <a:rPr lang="ru-RU" dirty="0" err="1">
                <a:solidFill>
                  <a:srgbClr val="F8F8F8"/>
                </a:solidFill>
                <a:latin typeface="Roboto Medium"/>
              </a:rPr>
              <a:t>web</a:t>
            </a:r>
            <a:r>
              <a:rPr lang="ru-RU" dirty="0">
                <a:solidFill>
                  <a:srgbClr val="F8F8F8"/>
                </a:solidFill>
                <a:latin typeface="Roboto Medium"/>
              </a:rPr>
              <a:t>‑платформа, разработанная с учётом передовых подходов к UX</a:t>
            </a:r>
          </a:p>
          <a:p>
            <a:pPr marL="380990" indent="-380990" fontAlgn="t">
              <a:lnSpc>
                <a:spcPct val="100000"/>
              </a:lnSpc>
              <a:spcBef>
                <a:spcPts val="1333"/>
              </a:spcBef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8F8F8"/>
                </a:solidFill>
                <a:latin typeface="Roboto Medium"/>
              </a:rPr>
              <a:t>Инсталляция на ОС семейства </a:t>
            </a:r>
            <a:r>
              <a:rPr lang="ru-RU" dirty="0" err="1">
                <a:solidFill>
                  <a:srgbClr val="F8F8F8"/>
                </a:solidFill>
                <a:latin typeface="Roboto Medium"/>
              </a:rPr>
              <a:t>Linux</a:t>
            </a:r>
            <a:endParaRPr lang="ru-RU" dirty="0">
              <a:solidFill>
                <a:srgbClr val="F8F8F8"/>
              </a:solidFill>
              <a:latin typeface="Roboto Medium"/>
            </a:endParaRPr>
          </a:p>
          <a:p>
            <a:pPr marL="380990" indent="-380990" fontAlgn="t">
              <a:lnSpc>
                <a:spcPct val="100000"/>
              </a:lnSpc>
              <a:spcBef>
                <a:spcPts val="1333"/>
              </a:spcBef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8F8F8"/>
                </a:solidFill>
                <a:latin typeface="Roboto Medium"/>
              </a:rPr>
              <a:t>Высокая скорость и неограниченное масштабирование</a:t>
            </a:r>
          </a:p>
          <a:p>
            <a:pPr marL="380990" indent="-380990" fontAlgn="t">
              <a:lnSpc>
                <a:spcPct val="100000"/>
              </a:lnSpc>
              <a:spcBef>
                <a:spcPts val="1333"/>
              </a:spcBef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8F8F8"/>
                </a:solidFill>
                <a:latin typeface="Roboto Medium"/>
              </a:rPr>
              <a:t>Лучшие методологии и архитектурные практики на основе 20‑летнего опыта</a:t>
            </a:r>
          </a:p>
          <a:p>
            <a:pPr marL="380990" indent="-380990" fontAlgn="t">
              <a:lnSpc>
                <a:spcPct val="100000"/>
              </a:lnSpc>
              <a:spcBef>
                <a:spcPts val="1333"/>
              </a:spcBef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8F8F8"/>
                </a:solidFill>
                <a:latin typeface="Roboto Medium"/>
              </a:rPr>
              <a:t>Нотации моделирования для корпоративных архитекторов и системных аналитиков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CBC78C-1ED7-493F-AEBD-0EFB5F28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272" y="1200153"/>
            <a:ext cx="5642356" cy="3057870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4ABDAB-8F15-4670-99A9-06957D0A7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30" y="3199173"/>
            <a:ext cx="5660765" cy="2806796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1244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95376" y="4899204"/>
            <a:ext cx="4425064" cy="29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F8F8F8"/>
              </a:buClr>
              <a:buSzPts val="1800"/>
            </a:pPr>
            <a:endParaRPr lang="ru-RU" sz="1467" dirty="0">
              <a:latin typeface="Montserrat" panose="020B060402020202020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7D790B83-C66D-46DC-BE4A-000321C83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73" y="355796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Проектирование бизнес-процессов. Нотация </a:t>
            </a:r>
            <a:r>
              <a:rPr lang="en-US" sz="2700" dirty="0"/>
              <a:t>BPMN</a:t>
            </a:r>
            <a:br>
              <a:rPr lang="en-US" dirty="0"/>
            </a:b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2D2214-FEB0-477D-B5AC-596766353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43" y="1494216"/>
            <a:ext cx="10686913" cy="472074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28780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95376" y="4899204"/>
            <a:ext cx="4425064" cy="29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F8F8F8"/>
              </a:buClr>
              <a:buSzPts val="1800"/>
            </a:pPr>
            <a:endParaRPr lang="ru-RU" sz="1467" dirty="0">
              <a:latin typeface="Montserrat" panose="020B060402020202020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EFE8804-8798-4B8E-BD1F-8696D95A8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Проектирование бизнес-процессов. Нотация </a:t>
            </a:r>
            <a:r>
              <a:rPr lang="en-US" dirty="0"/>
              <a:t>EPC</a:t>
            </a:r>
            <a:br>
              <a:rPr lang="en-US" dirty="0"/>
            </a:b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EC91E8-35A0-41C3-BD5F-5D11ADAFE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59" y="1154008"/>
            <a:ext cx="3280993" cy="5347211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63376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95376" y="4899204"/>
            <a:ext cx="4425064" cy="29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F8F8F8"/>
              </a:buClr>
              <a:buSzPts val="1800"/>
            </a:pPr>
            <a:endParaRPr lang="ru-RU" sz="1467" dirty="0">
              <a:latin typeface="Montserrat" panose="020B060402020202020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7A0D846-4289-4B33-8B84-0B19A1B8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Проектирование бизнес-процессов. Нотация </a:t>
            </a:r>
            <a:r>
              <a:rPr lang="en-US" sz="2700" dirty="0"/>
              <a:t>FAD</a:t>
            </a:r>
            <a:br>
              <a:rPr lang="en-US" dirty="0"/>
            </a:b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10E5CA-3CC1-4C55-B995-312FDA24C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72" y="1384833"/>
            <a:ext cx="8591189" cy="498736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800370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97344" y="1562303"/>
            <a:ext cx="4792677" cy="345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</a:rPr>
              <a:t>Окно свойств процесса</a:t>
            </a: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 соответствии с процессным</a:t>
            </a:r>
            <a:br>
              <a:rPr lang="ru-RU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подходом для бизнес-процесса</a:t>
            </a:r>
            <a:br>
              <a:rPr lang="ru-RU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заполняются параметры: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Результат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Требования к срокам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Владелец бизнес-процесса и исполнители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Показатели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Риски и другие свойства</a:t>
            </a: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endParaRPr lang="ru-RU" sz="1467" dirty="0">
              <a:solidFill>
                <a:srgbClr val="F8F8F8"/>
              </a:solidFill>
              <a:latin typeface="Montserrat Light" pitchFamily="2" charset="-52"/>
              <a:ea typeface="Open Sans"/>
              <a:cs typeface="Open Sans"/>
              <a:sym typeface="Open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03F14F-8A9D-4E3A-B02E-A46B22072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88" y="1341264"/>
            <a:ext cx="4251012" cy="481587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C971B8-B1EC-4528-AB1B-B05FEC751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89" y="2134890"/>
            <a:ext cx="3887389" cy="4367314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6833B-F481-4294-B25F-3D70E10C5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Проектирование бизнес-процессов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54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84686-EAAB-48DD-94FC-8920509A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Табличное представление процесса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DDF892-A599-42C6-814F-A848842A8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31" y="1404201"/>
            <a:ext cx="8476738" cy="509800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184462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609223" y="1214741"/>
            <a:ext cx="7949835" cy="1626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</a:rPr>
              <a:t>Возможности: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Формирование иерархии подразделений </a:t>
            </a:r>
            <a:br>
              <a:rPr lang="en-US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и должностей в справочнике «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Оргединицы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» </a:t>
            </a:r>
            <a:br>
              <a:rPr lang="en-US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или с помощью организационной диаграммы.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endParaRPr lang="en-US" sz="2133" dirty="0">
              <a:solidFill>
                <a:schemeClr val="bg1"/>
              </a:solidFill>
              <a:latin typeface="Montserrat regular" panose="020B0604020202020204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537382" y="1592101"/>
            <a:ext cx="794983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Поддержка 5 типов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оргединиц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: Подразделение, </a:t>
            </a:r>
            <a:br>
              <a:rPr lang="en-US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Должность, Внешняя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оргединица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, Роль, </a:t>
            </a:r>
            <a:br>
              <a:rPr lang="en-US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Группа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оргединиц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23A87C5-1BB6-4E96-B1C9-0346CDD74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Проектирование организационной структуры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C21E8C-FEB7-416E-97B1-9256F7D56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41" y="2492106"/>
            <a:ext cx="8372126" cy="4146819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02968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84686-EAAB-48DD-94FC-8920509A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Матрица </a:t>
            </a:r>
            <a:r>
              <a:rPr lang="en-US" dirty="0"/>
              <a:t>RACI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3B527F-D4AC-48E4-BD9A-1C05DC210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43" y="1261756"/>
            <a:ext cx="6890106" cy="3685300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B66A5F-A2B3-4734-BEBD-F9A2C6C0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48" y="3188627"/>
            <a:ext cx="6890106" cy="2614331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4C2B32-ABE3-4767-B851-EC154D016DD2}"/>
              </a:ext>
            </a:extLst>
          </p:cNvPr>
          <p:cNvSpPr/>
          <p:nvPr/>
        </p:nvSpPr>
        <p:spPr>
          <a:xfrm>
            <a:off x="644846" y="1261756"/>
            <a:ext cx="36777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r>
              <a:rPr lang="ru-RU" sz="1600" b="1" dirty="0">
                <a:solidFill>
                  <a:schemeClr val="bg1"/>
                </a:solidFill>
                <a:latin typeface="Roboto Medium"/>
              </a:rPr>
              <a:t>Матрица RACI 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— это инструмент, который чётко распределяет роли в организации: кто исполняет (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Responsible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), кто отвечает за результат (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Accountable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), кто консультирует (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Consulted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) и кого информируют (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Informed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). Она устраняет путаницу в ответственности, ускоряет согласования и делает работу команды прозрачной. Матрица полезна руководителям, чтобы каждый участник сразу понимал свои задачи и зоны принятия решений.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2B69E-E0FB-4FF4-99FF-5CEF2E61460A}"/>
              </a:ext>
            </a:extLst>
          </p:cNvPr>
          <p:cNvSpPr txBox="1"/>
          <p:nvPr/>
        </p:nvSpPr>
        <p:spPr>
          <a:xfrm>
            <a:off x="4526043" y="6028384"/>
            <a:ext cx="7539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Примеры матрицы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RACI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, построенные от подразделения и от единицы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5470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BDAA1-05F4-4FA2-BB31-D91BBBD96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штатной численности подразделений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E2434E-AADE-4275-B755-3864B53FC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55" y="1532328"/>
            <a:ext cx="6224853" cy="3793344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F3EB4A-7E12-4228-A11C-B7B0D2C02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35" y="2312842"/>
            <a:ext cx="6096000" cy="3793344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07A6BE-A926-4F21-AEDA-452B4E997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13" y="3429000"/>
            <a:ext cx="6576665" cy="2677186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7538BE-C483-4AE5-B05F-1E55BA0482E6}"/>
              </a:ext>
            </a:extLst>
          </p:cNvPr>
          <p:cNvSpPr/>
          <p:nvPr/>
        </p:nvSpPr>
        <p:spPr>
          <a:xfrm>
            <a:off x="597344" y="1562303"/>
            <a:ext cx="4792677" cy="3733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Roboto Medium"/>
              </a:rPr>
              <a:t>Business Studio 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позволяет на основе данных модели: 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Выявлять резервы для повышения производительности 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Эффективно планировать использование ресурсов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Избегать нехватки / избыточности персонала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Планировать бюджет на будущие периоды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Рассчитывать штатное расписание на будущие периоды</a:t>
            </a: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endParaRPr lang="ru-RU" sz="1467" dirty="0">
              <a:solidFill>
                <a:srgbClr val="F8F8F8"/>
              </a:solidFill>
              <a:latin typeface="Montserrat Light" pitchFamily="2" charset="-52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45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56273" y="1643091"/>
            <a:ext cx="4792677" cy="2880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Язык </a:t>
            </a:r>
            <a:r>
              <a:rPr lang="ru-RU" sz="1600" dirty="0" err="1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ArchiMate</a:t>
            </a: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 поддерживает методологию TOGAF и предназначен для моделирования </a:t>
            </a:r>
            <a:r>
              <a:rPr lang="ru-RU" sz="1600" dirty="0">
                <a:solidFill>
                  <a:schemeClr val="bg1"/>
                </a:solidFill>
                <a:sym typeface="Open Sans"/>
              </a:rPr>
              <a:t>корпоративной</a:t>
            </a: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 архитектуры на всех слоях: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  <a:tabLst>
                <a:tab pos="449251" algn="l"/>
              </a:tabLst>
            </a:pPr>
            <a:r>
              <a:rPr lang="ru-RU" sz="1400" dirty="0">
                <a:solidFill>
                  <a:schemeClr val="bg1"/>
                </a:solidFill>
                <a:sym typeface="Open Sans"/>
              </a:rPr>
              <a:t>Стратегия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  <a:tabLst>
                <a:tab pos="449251" algn="l"/>
              </a:tabLst>
            </a:pPr>
            <a:r>
              <a:rPr lang="ru-RU" sz="1400" dirty="0">
                <a:solidFill>
                  <a:schemeClr val="bg1"/>
                </a:solidFill>
                <a:sym typeface="Open Sans"/>
              </a:rPr>
              <a:t>Бизнес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  <a:tabLst>
                <a:tab pos="449251" algn="l"/>
              </a:tabLst>
            </a:pPr>
            <a:r>
              <a:rPr lang="ru-RU" sz="1400" dirty="0">
                <a:solidFill>
                  <a:schemeClr val="bg1"/>
                </a:solidFill>
                <a:sym typeface="Open Sans"/>
              </a:rPr>
              <a:t>Приложения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  <a:tabLst>
                <a:tab pos="449251" algn="l"/>
              </a:tabLst>
            </a:pPr>
            <a:r>
              <a:rPr lang="ru-RU" sz="1400" dirty="0">
                <a:solidFill>
                  <a:schemeClr val="bg1"/>
                </a:solidFill>
                <a:sym typeface="Open Sans"/>
              </a:rPr>
              <a:t>Технологии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  <a:tabLst>
                <a:tab pos="449251" algn="l"/>
              </a:tabLst>
            </a:pPr>
            <a:r>
              <a:rPr lang="ru-RU" sz="1400" dirty="0">
                <a:solidFill>
                  <a:schemeClr val="bg1"/>
                </a:solidFill>
                <a:sym typeface="Open Sans"/>
              </a:rPr>
              <a:t>Реализация и миграция</a:t>
            </a:r>
          </a:p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1600" dirty="0">
              <a:solidFill>
                <a:srgbClr val="F8F8F8"/>
              </a:solidFill>
              <a:latin typeface="Roboto Medium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370;p2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883" y="1643091"/>
            <a:ext cx="6391326" cy="3350940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14" name="Google Shape;371;p27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2955052"/>
            <a:ext cx="5921483" cy="3193334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2F2417C-F191-43EF-82B8-E09584BA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Проектирование ИТ-архитектуры. Язык </a:t>
            </a:r>
            <a:r>
              <a:rPr lang="en-US" sz="2700" dirty="0"/>
              <a:t>ArchiMate</a:t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49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95376" y="4899204"/>
            <a:ext cx="4425064" cy="29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F8F8F8"/>
              </a:buClr>
              <a:buSzPts val="1800"/>
            </a:pPr>
            <a:endParaRPr lang="ru-RU" sz="1467" dirty="0">
              <a:latin typeface="Montserrat" panose="020B0604020202020204" charset="-52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7CDFC8C-D646-4FBE-856F-EBF707F7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Проектирование приложений и данных. Нотация </a:t>
            </a:r>
            <a:r>
              <a:rPr lang="en-US" dirty="0"/>
              <a:t>UML</a:t>
            </a:r>
            <a:br>
              <a:rPr lang="ru-RU" dirty="0"/>
            </a:b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324EC5-DAAF-4AC5-AF1F-542DE25BB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9" y="1182161"/>
            <a:ext cx="4808957" cy="512376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6C5418-1201-4701-A312-3B78C491B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69" y="1182161"/>
            <a:ext cx="6244771" cy="512376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3D5309-3F08-46E8-A791-6273E8E5CD44}"/>
              </a:ext>
            </a:extLst>
          </p:cNvPr>
          <p:cNvSpPr txBox="1"/>
          <p:nvPr/>
        </p:nvSpPr>
        <p:spPr>
          <a:xfrm>
            <a:off x="1252240" y="6372769"/>
            <a:ext cx="311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Use case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диаграмма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UML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AA3F8-CF53-4516-A1B0-286E2F98E969}"/>
              </a:ext>
            </a:extLst>
          </p:cNvPr>
          <p:cNvSpPr txBox="1"/>
          <p:nvPr/>
        </p:nvSpPr>
        <p:spPr>
          <a:xfrm>
            <a:off x="6305800" y="6372769"/>
            <a:ext cx="445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Диаграмма последовательности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UML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55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ou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1997" y="2121104"/>
            <a:ext cx="3257043" cy="317684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707681" y="4948036"/>
            <a:ext cx="1391728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33" dirty="0">
                <a:solidFill>
                  <a:schemeClr val="bg1"/>
                </a:solidFill>
                <a:latin typeface="Montserrat SemiBold" pitchFamily="2" charset="-52"/>
              </a:rPr>
              <a:t>2300+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707681" y="5588120"/>
            <a:ext cx="3394709" cy="74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профессионального сообщества </a:t>
            </a:r>
            <a:endParaRPr lang="en-US" sz="1067" dirty="0">
              <a:solidFill>
                <a:schemeClr val="bg1"/>
              </a:solidFill>
              <a:latin typeface="Roboto Medium"/>
            </a:endParaRPr>
          </a:p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бизнес</a:t>
            </a:r>
            <a:r>
              <a:rPr lang="en-US" sz="1067" dirty="0">
                <a:solidFill>
                  <a:schemeClr val="bg1"/>
                </a:solidFill>
                <a:latin typeface="Roboto Medium"/>
              </a:rPr>
              <a:t>-</a:t>
            </a:r>
            <a:r>
              <a:rPr lang="ru-RU" sz="1067" dirty="0">
                <a:solidFill>
                  <a:schemeClr val="bg1"/>
                </a:solidFill>
                <a:latin typeface="Roboto Medium"/>
              </a:rPr>
              <a:t>архитекторов и специалистов </a:t>
            </a:r>
            <a:endParaRPr lang="en-US" sz="1067" dirty="0">
              <a:solidFill>
                <a:schemeClr val="bg1"/>
              </a:solidFill>
              <a:latin typeface="Roboto Medium"/>
            </a:endParaRPr>
          </a:p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по организационному развитию </a:t>
            </a:r>
            <a:endParaRPr lang="en-US" sz="1067" dirty="0">
              <a:solidFill>
                <a:schemeClr val="bg1"/>
              </a:solidFill>
              <a:latin typeface="Roboto Medium"/>
            </a:endParaRPr>
          </a:p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Business Studio </a:t>
            </a:r>
            <a:r>
              <a:rPr lang="ru-RU" sz="1067" dirty="0" err="1">
                <a:solidFill>
                  <a:schemeClr val="bg1"/>
                </a:solidFill>
                <a:latin typeface="Roboto Medium"/>
              </a:rPr>
              <a:t>for</a:t>
            </a:r>
            <a:r>
              <a:rPr lang="ru-RU" sz="1067" dirty="0">
                <a:solidFill>
                  <a:schemeClr val="bg1"/>
                </a:solidFill>
                <a:latin typeface="Roboto Medium"/>
              </a:rPr>
              <a:t> Professionals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348514" y="5150015"/>
            <a:ext cx="88998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участников</a:t>
            </a:r>
            <a:endParaRPr lang="ru-RU" sz="1067" dirty="0">
              <a:latin typeface="Roboto Medium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13013" y="5226152"/>
            <a:ext cx="98296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33" dirty="0">
                <a:solidFill>
                  <a:schemeClr val="bg1"/>
                </a:solidFill>
                <a:latin typeface="Montserrat SemiBold" pitchFamily="2" charset="-52"/>
              </a:rPr>
              <a:t>180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313007" y="5928608"/>
            <a:ext cx="5253989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используют Business Studio для подготовки менеджеров, бизнес-аналитиков, ИТ-специалистов,</a:t>
            </a:r>
            <a:r>
              <a:rPr lang="en-US" sz="1067" dirty="0">
                <a:solidFill>
                  <a:schemeClr val="bg1"/>
                </a:solidFill>
                <a:latin typeface="Roboto Medium"/>
              </a:rPr>
              <a:t> </a:t>
            </a:r>
            <a:r>
              <a:rPr lang="ru-RU" sz="1067" dirty="0">
                <a:solidFill>
                  <a:schemeClr val="bg1"/>
                </a:solidFill>
                <a:latin typeface="Roboto Medium"/>
              </a:rPr>
              <a:t>специалистов СМК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211175" y="5359931"/>
            <a:ext cx="2321087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партнерских вузов </a:t>
            </a:r>
            <a:endParaRPr lang="de-DE" sz="1067" dirty="0">
              <a:solidFill>
                <a:schemeClr val="bg1"/>
              </a:solidFill>
              <a:latin typeface="Roboto Medium"/>
            </a:endParaRPr>
          </a:p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и бизнес-школ</a:t>
            </a:r>
            <a:endParaRPr lang="ru-RU" sz="1067" dirty="0">
              <a:latin typeface="Roboto Medium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64864" y="2238103"/>
            <a:ext cx="179222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33" dirty="0">
                <a:solidFill>
                  <a:schemeClr val="bg1"/>
                </a:solidFill>
                <a:latin typeface="Montserrat SemiBold" pitchFamily="2" charset="-52"/>
              </a:rPr>
              <a:t>20+ лет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64864" y="2772058"/>
            <a:ext cx="75693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на рынке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82539" y="3600596"/>
            <a:ext cx="152798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33" dirty="0">
                <a:solidFill>
                  <a:schemeClr val="bg1"/>
                </a:solidFill>
                <a:latin typeface="Montserrat SemiBold" pitchFamily="2" charset="-52"/>
              </a:rPr>
              <a:t>3500+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82545" y="4117063"/>
            <a:ext cx="76174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клиентов</a:t>
            </a:r>
          </a:p>
        </p:txBody>
      </p:sp>
      <p:sp>
        <p:nvSpPr>
          <p:cNvPr id="43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751417" y="2265242"/>
            <a:ext cx="290425" cy="711641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44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94064" y="3656756"/>
            <a:ext cx="240456" cy="633301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24778" y="4898693"/>
            <a:ext cx="99578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33" dirty="0">
                <a:solidFill>
                  <a:schemeClr val="bg1"/>
                </a:solidFill>
                <a:latin typeface="Montserrat SemiBold" pitchFamily="2" charset="-52"/>
              </a:rPr>
              <a:t>60+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24778" y="5432094"/>
            <a:ext cx="845103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партнеров</a:t>
            </a:r>
          </a:p>
        </p:txBody>
      </p:sp>
      <p:grpSp>
        <p:nvGrpSpPr>
          <p:cNvPr id="46" name="Group 25"/>
          <p:cNvGrpSpPr>
            <a:grpSpLocks noChangeAspect="1"/>
          </p:cNvGrpSpPr>
          <p:nvPr/>
        </p:nvGrpSpPr>
        <p:grpSpPr bwMode="auto">
          <a:xfrm>
            <a:off x="696855" y="5023515"/>
            <a:ext cx="434887" cy="514988"/>
            <a:chOff x="3256" y="1652"/>
            <a:chExt cx="1151" cy="1363"/>
          </a:xfrm>
          <a:solidFill>
            <a:schemeClr val="bg1"/>
          </a:solidFill>
        </p:grpSpPr>
        <p:sp>
          <p:nvSpPr>
            <p:cNvPr id="47" name="Freeform 27"/>
            <p:cNvSpPr>
              <a:spLocks/>
            </p:cNvSpPr>
            <p:nvPr/>
          </p:nvSpPr>
          <p:spPr bwMode="auto">
            <a:xfrm>
              <a:off x="3527" y="1652"/>
              <a:ext cx="608" cy="808"/>
            </a:xfrm>
            <a:custGeom>
              <a:avLst/>
              <a:gdLst>
                <a:gd name="T0" fmla="*/ 1033 w 1824"/>
                <a:gd name="T1" fmla="*/ 7 h 2426"/>
                <a:gd name="T2" fmla="*/ 1180 w 1824"/>
                <a:gd name="T3" fmla="*/ 42 h 2426"/>
                <a:gd name="T4" fmla="*/ 1297 w 1824"/>
                <a:gd name="T5" fmla="*/ 96 h 2426"/>
                <a:gd name="T6" fmla="*/ 1404 w 1824"/>
                <a:gd name="T7" fmla="*/ 171 h 2426"/>
                <a:gd name="T8" fmla="*/ 1471 w 1824"/>
                <a:gd name="T9" fmla="*/ 239 h 2426"/>
                <a:gd name="T10" fmla="*/ 1506 w 1824"/>
                <a:gd name="T11" fmla="*/ 285 h 2426"/>
                <a:gd name="T12" fmla="*/ 1514 w 1824"/>
                <a:gd name="T13" fmla="*/ 296 h 2426"/>
                <a:gd name="T14" fmla="*/ 1532 w 1824"/>
                <a:gd name="T15" fmla="*/ 300 h 2426"/>
                <a:gd name="T16" fmla="*/ 1570 w 1824"/>
                <a:gd name="T17" fmla="*/ 313 h 2426"/>
                <a:gd name="T18" fmla="*/ 1616 w 1824"/>
                <a:gd name="T19" fmla="*/ 340 h 2426"/>
                <a:gd name="T20" fmla="*/ 1667 w 1824"/>
                <a:gd name="T21" fmla="*/ 388 h 2426"/>
                <a:gd name="T22" fmla="*/ 1713 w 1824"/>
                <a:gd name="T23" fmla="*/ 462 h 2426"/>
                <a:gd name="T24" fmla="*/ 1750 w 1824"/>
                <a:gd name="T25" fmla="*/ 567 h 2426"/>
                <a:gd name="T26" fmla="*/ 1770 w 1824"/>
                <a:gd name="T27" fmla="*/ 709 h 2426"/>
                <a:gd name="T28" fmla="*/ 1766 w 1824"/>
                <a:gd name="T29" fmla="*/ 893 h 2426"/>
                <a:gd name="T30" fmla="*/ 1734 w 1824"/>
                <a:gd name="T31" fmla="*/ 1099 h 2426"/>
                <a:gd name="T32" fmla="*/ 1743 w 1824"/>
                <a:gd name="T33" fmla="*/ 1157 h 2426"/>
                <a:gd name="T34" fmla="*/ 1781 w 1824"/>
                <a:gd name="T35" fmla="*/ 1170 h 2426"/>
                <a:gd name="T36" fmla="*/ 1810 w 1824"/>
                <a:gd name="T37" fmla="*/ 1206 h 2426"/>
                <a:gd name="T38" fmla="*/ 1824 w 1824"/>
                <a:gd name="T39" fmla="*/ 1272 h 2426"/>
                <a:gd name="T40" fmla="*/ 1815 w 1824"/>
                <a:gd name="T41" fmla="*/ 1377 h 2426"/>
                <a:gd name="T42" fmla="*/ 1775 w 1824"/>
                <a:gd name="T43" fmla="*/ 1527 h 2426"/>
                <a:gd name="T44" fmla="*/ 1725 w 1824"/>
                <a:gd name="T45" fmla="*/ 1650 h 2426"/>
                <a:gd name="T46" fmla="*/ 1680 w 1824"/>
                <a:gd name="T47" fmla="*/ 1715 h 2426"/>
                <a:gd name="T48" fmla="*/ 1641 w 1824"/>
                <a:gd name="T49" fmla="*/ 1735 h 2426"/>
                <a:gd name="T50" fmla="*/ 1594 w 1824"/>
                <a:gd name="T51" fmla="*/ 1896 h 2426"/>
                <a:gd name="T52" fmla="*/ 1510 w 1824"/>
                <a:gd name="T53" fmla="*/ 2060 h 2426"/>
                <a:gd name="T54" fmla="*/ 1386 w 1824"/>
                <a:gd name="T55" fmla="*/ 2212 h 2426"/>
                <a:gd name="T56" fmla="*/ 1230 w 1824"/>
                <a:gd name="T57" fmla="*/ 2334 h 2426"/>
                <a:gd name="T58" fmla="*/ 1043 w 1824"/>
                <a:gd name="T59" fmla="*/ 2411 h 2426"/>
                <a:gd name="T60" fmla="*/ 845 w 1824"/>
                <a:gd name="T61" fmla="*/ 2422 h 2426"/>
                <a:gd name="T62" fmla="*/ 652 w 1824"/>
                <a:gd name="T63" fmla="*/ 2367 h 2426"/>
                <a:gd name="T64" fmla="*/ 482 w 1824"/>
                <a:gd name="T65" fmla="*/ 2258 h 2426"/>
                <a:gd name="T66" fmla="*/ 348 w 1824"/>
                <a:gd name="T67" fmla="*/ 2114 h 2426"/>
                <a:gd name="T68" fmla="*/ 252 w 1824"/>
                <a:gd name="T69" fmla="*/ 1952 h 2426"/>
                <a:gd name="T70" fmla="*/ 193 w 1824"/>
                <a:gd name="T71" fmla="*/ 1787 h 2426"/>
                <a:gd name="T72" fmla="*/ 157 w 1824"/>
                <a:gd name="T73" fmla="*/ 1725 h 2426"/>
                <a:gd name="T74" fmla="*/ 114 w 1824"/>
                <a:gd name="T75" fmla="*/ 1677 h 2426"/>
                <a:gd name="T76" fmla="*/ 66 w 1824"/>
                <a:gd name="T77" fmla="*/ 1575 h 2426"/>
                <a:gd name="T78" fmla="*/ 19 w 1824"/>
                <a:gd name="T79" fmla="*/ 1420 h 2426"/>
                <a:gd name="T80" fmla="*/ 0 w 1824"/>
                <a:gd name="T81" fmla="*/ 1302 h 2426"/>
                <a:gd name="T82" fmla="*/ 8 w 1824"/>
                <a:gd name="T83" fmla="*/ 1225 h 2426"/>
                <a:gd name="T84" fmla="*/ 32 w 1824"/>
                <a:gd name="T85" fmla="*/ 1180 h 2426"/>
                <a:gd name="T86" fmla="*/ 68 w 1824"/>
                <a:gd name="T87" fmla="*/ 1159 h 2426"/>
                <a:gd name="T88" fmla="*/ 109 w 1824"/>
                <a:gd name="T89" fmla="*/ 1157 h 2426"/>
                <a:gd name="T90" fmla="*/ 66 w 1824"/>
                <a:gd name="T91" fmla="*/ 978 h 2426"/>
                <a:gd name="T92" fmla="*/ 56 w 1824"/>
                <a:gd name="T93" fmla="*/ 792 h 2426"/>
                <a:gd name="T94" fmla="*/ 94 w 1824"/>
                <a:gd name="T95" fmla="*/ 610 h 2426"/>
                <a:gd name="T96" fmla="*/ 177 w 1824"/>
                <a:gd name="T97" fmla="*/ 438 h 2426"/>
                <a:gd name="T98" fmla="*/ 291 w 1824"/>
                <a:gd name="T99" fmla="*/ 299 h 2426"/>
                <a:gd name="T100" fmla="*/ 436 w 1824"/>
                <a:gd name="T101" fmla="*/ 171 h 2426"/>
                <a:gd name="T102" fmla="*/ 581 w 1824"/>
                <a:gd name="T103" fmla="*/ 80 h 2426"/>
                <a:gd name="T104" fmla="*/ 738 w 1824"/>
                <a:gd name="T105" fmla="*/ 20 h 2426"/>
                <a:gd name="T106" fmla="*/ 918 w 1824"/>
                <a:gd name="T107" fmla="*/ 0 h 2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24" h="2426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28"/>
            <p:cNvSpPr>
              <a:spLocks/>
            </p:cNvSpPr>
            <p:nvPr/>
          </p:nvSpPr>
          <p:spPr bwMode="auto">
            <a:xfrm>
              <a:off x="3256" y="2426"/>
              <a:ext cx="1151" cy="589"/>
            </a:xfrm>
            <a:custGeom>
              <a:avLst/>
              <a:gdLst>
                <a:gd name="T0" fmla="*/ 1441 w 3453"/>
                <a:gd name="T1" fmla="*/ 1028 h 1766"/>
                <a:gd name="T2" fmla="*/ 1565 w 3453"/>
                <a:gd name="T3" fmla="*/ 656 h 1766"/>
                <a:gd name="T4" fmla="*/ 1498 w 3453"/>
                <a:gd name="T5" fmla="*/ 501 h 1766"/>
                <a:gd name="T6" fmla="*/ 1494 w 3453"/>
                <a:gd name="T7" fmla="*/ 393 h 1766"/>
                <a:gd name="T8" fmla="*/ 1535 w 3453"/>
                <a:gd name="T9" fmla="*/ 324 h 1766"/>
                <a:gd name="T10" fmla="*/ 1600 w 3453"/>
                <a:gd name="T11" fmla="*/ 286 h 1766"/>
                <a:gd name="T12" fmla="*/ 1667 w 3453"/>
                <a:gd name="T13" fmla="*/ 268 h 1766"/>
                <a:gd name="T14" fmla="*/ 1716 w 3453"/>
                <a:gd name="T15" fmla="*/ 265 h 1766"/>
                <a:gd name="T16" fmla="*/ 1737 w 3453"/>
                <a:gd name="T17" fmla="*/ 265 h 1766"/>
                <a:gd name="T18" fmla="*/ 1786 w 3453"/>
                <a:gd name="T19" fmla="*/ 268 h 1766"/>
                <a:gd name="T20" fmla="*/ 1853 w 3453"/>
                <a:gd name="T21" fmla="*/ 286 h 1766"/>
                <a:gd name="T22" fmla="*/ 1918 w 3453"/>
                <a:gd name="T23" fmla="*/ 324 h 1766"/>
                <a:gd name="T24" fmla="*/ 1959 w 3453"/>
                <a:gd name="T25" fmla="*/ 393 h 1766"/>
                <a:gd name="T26" fmla="*/ 1955 w 3453"/>
                <a:gd name="T27" fmla="*/ 501 h 1766"/>
                <a:gd name="T28" fmla="*/ 1888 w 3453"/>
                <a:gd name="T29" fmla="*/ 656 h 1766"/>
                <a:gd name="T30" fmla="*/ 2012 w 3453"/>
                <a:gd name="T31" fmla="*/ 1028 h 1766"/>
                <a:gd name="T32" fmla="*/ 2342 w 3453"/>
                <a:gd name="T33" fmla="*/ 2 h 1766"/>
                <a:gd name="T34" fmla="*/ 2402 w 3453"/>
                <a:gd name="T35" fmla="*/ 41 h 1766"/>
                <a:gd name="T36" fmla="*/ 2529 w 3453"/>
                <a:gd name="T37" fmla="*/ 115 h 1766"/>
                <a:gd name="T38" fmla="*/ 2712 w 3453"/>
                <a:gd name="T39" fmla="*/ 207 h 1766"/>
                <a:gd name="T40" fmla="*/ 2936 w 3453"/>
                <a:gd name="T41" fmla="*/ 299 h 1766"/>
                <a:gd name="T42" fmla="*/ 3173 w 3453"/>
                <a:gd name="T43" fmla="*/ 373 h 1766"/>
                <a:gd name="T44" fmla="*/ 3321 w 3453"/>
                <a:gd name="T45" fmla="*/ 473 h 1766"/>
                <a:gd name="T46" fmla="*/ 3407 w 3453"/>
                <a:gd name="T47" fmla="*/ 619 h 1766"/>
                <a:gd name="T48" fmla="*/ 3446 w 3453"/>
                <a:gd name="T49" fmla="*/ 781 h 1766"/>
                <a:gd name="T50" fmla="*/ 3453 w 3453"/>
                <a:gd name="T51" fmla="*/ 932 h 1766"/>
                <a:gd name="T52" fmla="*/ 3450 w 3453"/>
                <a:gd name="T53" fmla="*/ 1013 h 1766"/>
                <a:gd name="T54" fmla="*/ 3441 w 3453"/>
                <a:gd name="T55" fmla="*/ 1117 h 1766"/>
                <a:gd name="T56" fmla="*/ 3426 w 3453"/>
                <a:gd name="T57" fmla="*/ 1263 h 1766"/>
                <a:gd name="T58" fmla="*/ 3410 w 3453"/>
                <a:gd name="T59" fmla="*/ 1357 h 1766"/>
                <a:gd name="T60" fmla="*/ 3345 w 3453"/>
                <a:gd name="T61" fmla="*/ 1396 h 1766"/>
                <a:gd name="T62" fmla="*/ 3194 w 3453"/>
                <a:gd name="T63" fmla="*/ 1469 h 1766"/>
                <a:gd name="T64" fmla="*/ 2965 w 3453"/>
                <a:gd name="T65" fmla="*/ 1561 h 1766"/>
                <a:gd name="T66" fmla="*/ 2661 w 3453"/>
                <a:gd name="T67" fmla="*/ 1652 h 1766"/>
                <a:gd name="T68" fmla="*/ 2286 w 3453"/>
                <a:gd name="T69" fmla="*/ 1727 h 1766"/>
                <a:gd name="T70" fmla="*/ 1846 w 3453"/>
                <a:gd name="T71" fmla="*/ 1764 h 1766"/>
                <a:gd name="T72" fmla="*/ 1377 w 3453"/>
                <a:gd name="T73" fmla="*/ 1750 h 1766"/>
                <a:gd name="T74" fmla="*/ 969 w 3453"/>
                <a:gd name="T75" fmla="*/ 1693 h 1766"/>
                <a:gd name="T76" fmla="*/ 629 w 3453"/>
                <a:gd name="T77" fmla="*/ 1607 h 1766"/>
                <a:gd name="T78" fmla="*/ 361 w 3453"/>
                <a:gd name="T79" fmla="*/ 1514 h 1766"/>
                <a:gd name="T80" fmla="*/ 172 w 3453"/>
                <a:gd name="T81" fmla="*/ 1429 h 1766"/>
                <a:gd name="T82" fmla="*/ 64 w 3453"/>
                <a:gd name="T83" fmla="*/ 1371 h 1766"/>
                <a:gd name="T84" fmla="*/ 35 w 3453"/>
                <a:gd name="T85" fmla="*/ 1329 h 1766"/>
                <a:gd name="T86" fmla="*/ 19 w 3453"/>
                <a:gd name="T87" fmla="*/ 1189 h 1766"/>
                <a:gd name="T88" fmla="*/ 6 w 3453"/>
                <a:gd name="T89" fmla="*/ 1055 h 1766"/>
                <a:gd name="T90" fmla="*/ 2 w 3453"/>
                <a:gd name="T91" fmla="*/ 997 h 1766"/>
                <a:gd name="T92" fmla="*/ 1 w 3453"/>
                <a:gd name="T93" fmla="*/ 859 h 1766"/>
                <a:gd name="T94" fmla="*/ 22 w 3453"/>
                <a:gd name="T95" fmla="*/ 698 h 1766"/>
                <a:gd name="T96" fmla="*/ 82 w 3453"/>
                <a:gd name="T97" fmla="*/ 542 h 1766"/>
                <a:gd name="T98" fmla="*/ 197 w 3453"/>
                <a:gd name="T99" fmla="*/ 416 h 1766"/>
                <a:gd name="T100" fmla="*/ 392 w 3453"/>
                <a:gd name="T101" fmla="*/ 340 h 1766"/>
                <a:gd name="T102" fmla="*/ 634 w 3453"/>
                <a:gd name="T103" fmla="*/ 255 h 1766"/>
                <a:gd name="T104" fmla="*/ 839 w 3453"/>
                <a:gd name="T105" fmla="*/ 160 h 1766"/>
                <a:gd name="T106" fmla="*/ 995 w 3453"/>
                <a:gd name="T107" fmla="*/ 74 h 1766"/>
                <a:gd name="T108" fmla="*/ 1091 w 3453"/>
                <a:gd name="T109" fmla="*/ 16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53" h="1766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25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8844420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26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088501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27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332583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28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576664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29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820745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0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064827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1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308908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2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8844420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3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088501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4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332583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5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576664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6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820745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7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064827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8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308908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9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552993" y="409144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11460388" y="4305349"/>
            <a:ext cx="585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197E4"/>
                </a:solidFill>
                <a:latin typeface="Montserrat" pitchFamily="2" charset="-52"/>
              </a:rPr>
              <a:t>x100</a:t>
            </a:r>
            <a:endParaRPr lang="ru-RU" sz="1600" dirty="0">
              <a:solidFill>
                <a:srgbClr val="2197E4"/>
              </a:solidFill>
              <a:latin typeface="Montserrat" pitchFamily="2" charset="-52"/>
            </a:endParaRPr>
          </a:p>
        </p:txBody>
      </p:sp>
      <p:pic>
        <p:nvPicPr>
          <p:cNvPr id="141" name="Рисунок 1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63" y="2310441"/>
            <a:ext cx="1032116" cy="687207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7CFBE433-007E-4257-9F9D-958B5F649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3537" y="2520127"/>
            <a:ext cx="1779827" cy="469676"/>
          </a:xfrm>
          <a:prstGeom prst="rect">
            <a:avLst/>
          </a:prstGeom>
        </p:spPr>
      </p:pic>
      <p:sp>
        <p:nvSpPr>
          <p:cNvPr id="143" name="Прямоугольник 142"/>
          <p:cNvSpPr/>
          <p:nvPr/>
        </p:nvSpPr>
        <p:spPr>
          <a:xfrm>
            <a:off x="8712482" y="3090119"/>
            <a:ext cx="2856229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Победы клиентов на престижных конкурсах в области процессного управления и</a:t>
            </a:r>
            <a:r>
              <a:rPr lang="en-US" sz="1067" dirty="0">
                <a:solidFill>
                  <a:schemeClr val="bg1"/>
                </a:solidFill>
                <a:latin typeface="Roboto Medium"/>
              </a:rPr>
              <a:t> </a:t>
            </a:r>
            <a:r>
              <a:rPr lang="ru-RU" sz="1067" dirty="0">
                <a:solidFill>
                  <a:schemeClr val="bg1"/>
                </a:solidFill>
                <a:latin typeface="Roboto Medium"/>
              </a:rPr>
              <a:t>организационного развития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108276" y="5199557"/>
            <a:ext cx="2026398" cy="634858"/>
            <a:chOff x="4566918" y="3899661"/>
            <a:chExt cx="1519799" cy="476143"/>
          </a:xfrm>
        </p:grpSpPr>
        <p:grpSp>
          <p:nvGrpSpPr>
            <p:cNvPr id="49" name="Group 225"/>
            <p:cNvGrpSpPr/>
            <p:nvPr/>
          </p:nvGrpSpPr>
          <p:grpSpPr>
            <a:xfrm flipH="1">
              <a:off x="4566918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50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51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52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53" name="Group 225"/>
            <p:cNvGrpSpPr/>
            <p:nvPr/>
          </p:nvGrpSpPr>
          <p:grpSpPr>
            <a:xfrm flipH="1">
              <a:off x="4899912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54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55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56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57" name="Group 225"/>
            <p:cNvGrpSpPr/>
            <p:nvPr/>
          </p:nvGrpSpPr>
          <p:grpSpPr>
            <a:xfrm flipH="1">
              <a:off x="5232906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58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59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60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61" name="Group 225"/>
            <p:cNvGrpSpPr/>
            <p:nvPr/>
          </p:nvGrpSpPr>
          <p:grpSpPr>
            <a:xfrm flipH="1">
              <a:off x="5565900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62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63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64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65" name="Group 225"/>
            <p:cNvGrpSpPr/>
            <p:nvPr/>
          </p:nvGrpSpPr>
          <p:grpSpPr>
            <a:xfrm flipH="1">
              <a:off x="5898894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66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67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68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05" name="Group 225"/>
            <p:cNvGrpSpPr/>
            <p:nvPr/>
          </p:nvGrpSpPr>
          <p:grpSpPr>
            <a:xfrm flipH="1">
              <a:off x="4566918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06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07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08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09" name="Group 225"/>
            <p:cNvGrpSpPr/>
            <p:nvPr/>
          </p:nvGrpSpPr>
          <p:grpSpPr>
            <a:xfrm flipH="1">
              <a:off x="4899912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10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11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12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3" name="Group 225"/>
            <p:cNvGrpSpPr/>
            <p:nvPr/>
          </p:nvGrpSpPr>
          <p:grpSpPr>
            <a:xfrm flipH="1">
              <a:off x="5232906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14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15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16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7" name="Group 225"/>
            <p:cNvGrpSpPr/>
            <p:nvPr/>
          </p:nvGrpSpPr>
          <p:grpSpPr>
            <a:xfrm flipH="1">
              <a:off x="5565900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18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19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96" name="Прямоугольник 95"/>
          <p:cNvSpPr/>
          <p:nvPr/>
        </p:nvSpPr>
        <p:spPr>
          <a:xfrm>
            <a:off x="595235" y="520701"/>
            <a:ext cx="8501838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75196" y="1459491"/>
            <a:ext cx="8849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  <a:ea typeface="Microsoft YaHei UI" panose="020B0503020204020204" pitchFamily="34" charset="-122"/>
              </a:rPr>
              <a:t>Лидер российского рынка систем бизнес-моделирования</a:t>
            </a:r>
          </a:p>
        </p:txBody>
      </p:sp>
      <p:sp>
        <p:nvSpPr>
          <p:cNvPr id="85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562868" y="4552704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86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799076" y="4100605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88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811184" y="456347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89" name="Round Same Side Corner Rectangle 8">
            <a:extLst>
              <a:ext uri="{FF2B5EF4-FFF2-40B4-BE49-F238E27FC236}">
                <a16:creationId xmlns:a16="http://schemas.microsoft.com/office/drawing/2014/main" id="{08AD8E19-E9BD-4444-962C-6182FB2B4045}"/>
              </a:ext>
            </a:extLst>
          </p:cNvPr>
          <p:cNvSpPr/>
          <p:nvPr/>
        </p:nvSpPr>
        <p:spPr>
          <a:xfrm flipH="1">
            <a:off x="11044880" y="4109189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90" name="Round Same Side Corner Rectangle 8">
            <a:extLst>
              <a:ext uri="{FF2B5EF4-FFF2-40B4-BE49-F238E27FC236}">
                <a16:creationId xmlns:a16="http://schemas.microsoft.com/office/drawing/2014/main" id="{DF9121AF-A632-46AB-9497-9B250C27E58E}"/>
              </a:ext>
            </a:extLst>
          </p:cNvPr>
          <p:cNvSpPr/>
          <p:nvPr/>
        </p:nvSpPr>
        <p:spPr>
          <a:xfrm flipH="1">
            <a:off x="11056988" y="4572057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pic>
        <p:nvPicPr>
          <p:cNvPr id="92" name="Рисунок 91">
            <a:hlinkClick r:id="rId7"/>
            <a:extLst>
              <a:ext uri="{FF2B5EF4-FFF2-40B4-BE49-F238E27FC236}">
                <a16:creationId xmlns:a16="http://schemas.microsoft.com/office/drawing/2014/main" id="{5F9D9158-5DD5-4C88-88C7-120A37ED15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49" y="1594224"/>
            <a:ext cx="2848908" cy="389851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A09E32C-E4D6-408D-9EE2-B6D7B3CE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Business Studio </a:t>
            </a:r>
            <a:r>
              <a:rPr lang="ru-RU" sz="2700" dirty="0"/>
              <a:t>сегодня</a:t>
            </a:r>
            <a:br>
              <a:rPr lang="ru-RU" dirty="0"/>
            </a:br>
            <a:endParaRPr lang="ru-RU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D8FE9F04-B9AC-435D-ACA4-9F5EF6DE52AD}"/>
              </a:ext>
            </a:extLst>
          </p:cNvPr>
          <p:cNvSpPr/>
          <p:nvPr/>
        </p:nvSpPr>
        <p:spPr>
          <a:xfrm>
            <a:off x="7776978" y="5576060"/>
            <a:ext cx="4812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197E4"/>
                </a:solidFill>
                <a:latin typeface="Montserrat" pitchFamily="2" charset="-52"/>
              </a:rPr>
              <a:t>x</a:t>
            </a:r>
            <a:r>
              <a:rPr lang="ru-RU" sz="1600" dirty="0">
                <a:solidFill>
                  <a:srgbClr val="2197E4"/>
                </a:solidFill>
                <a:latin typeface="Montserrat" pitchFamily="2" charset="-52"/>
              </a:rPr>
              <a:t>2</a:t>
            </a:r>
            <a:r>
              <a:rPr lang="en-US" sz="1600" dirty="0">
                <a:solidFill>
                  <a:srgbClr val="2197E4"/>
                </a:solidFill>
                <a:latin typeface="Montserrat" pitchFamily="2" charset="-52"/>
              </a:rPr>
              <a:t>0</a:t>
            </a:r>
            <a:endParaRPr lang="ru-RU" sz="1600" dirty="0">
              <a:solidFill>
                <a:srgbClr val="2197E4"/>
              </a:solidFill>
              <a:latin typeface="Montserrat" pitchFamily="2" charset="-52"/>
            </a:endParaRPr>
          </a:p>
        </p:txBody>
      </p:sp>
      <p:sp>
        <p:nvSpPr>
          <p:cNvPr id="87" name="Round Same Side Corner Rectangle 8">
            <a:extLst>
              <a:ext uri="{FF2B5EF4-FFF2-40B4-BE49-F238E27FC236}">
                <a16:creationId xmlns:a16="http://schemas.microsoft.com/office/drawing/2014/main" id="{1A17DDD4-E297-44EE-AF6A-B70AA3D99ECC}"/>
              </a:ext>
            </a:extLst>
          </p:cNvPr>
          <p:cNvSpPr/>
          <p:nvPr/>
        </p:nvSpPr>
        <p:spPr>
          <a:xfrm flipH="1">
            <a:off x="11263451" y="4120871"/>
            <a:ext cx="129278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93" name="Round Same Side Corner Rectangle 8">
            <a:extLst>
              <a:ext uri="{FF2B5EF4-FFF2-40B4-BE49-F238E27FC236}">
                <a16:creationId xmlns:a16="http://schemas.microsoft.com/office/drawing/2014/main" id="{8AA9FCA9-5D92-4DEA-9201-95F79BDEC934}"/>
              </a:ext>
            </a:extLst>
          </p:cNvPr>
          <p:cNvSpPr/>
          <p:nvPr/>
        </p:nvSpPr>
        <p:spPr>
          <a:xfrm flipH="1">
            <a:off x="11280650" y="4572057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95376" y="4899204"/>
            <a:ext cx="4425064" cy="29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F8F8F8"/>
              </a:buClr>
              <a:buSzPts val="1800"/>
            </a:pPr>
            <a:endParaRPr lang="ru-RU" sz="1467" dirty="0">
              <a:latin typeface="Montserrat" panose="020B0604020202020204" charset="-52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7CDFC8C-D646-4FBE-856F-EBF707F7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Проектирование приложений и данных. Нотация </a:t>
            </a:r>
            <a:r>
              <a:rPr lang="en-US" dirty="0"/>
              <a:t>UML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FB5A02-E06C-4EC8-BC65-C63156995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36" y="1138860"/>
            <a:ext cx="7175527" cy="5185386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E5669A-85AF-4358-A748-4CD3FAF7263E}"/>
              </a:ext>
            </a:extLst>
          </p:cNvPr>
          <p:cNvSpPr txBox="1"/>
          <p:nvPr/>
        </p:nvSpPr>
        <p:spPr>
          <a:xfrm>
            <a:off x="4540331" y="6352738"/>
            <a:ext cx="311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Диаграмма классов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UML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35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8DBF9DC-5210-4F30-A334-8441F71D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Проектирование приложений и данных. Нотация </a:t>
            </a:r>
            <a:r>
              <a:rPr lang="en-US" sz="2700" dirty="0"/>
              <a:t>C4</a:t>
            </a:r>
            <a:br>
              <a:rPr lang="ru-RU" dirty="0"/>
            </a:b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6CA41C-6DFE-47A7-B88A-C3014267A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6" y="1436295"/>
            <a:ext cx="6563297" cy="3402991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11DE20-5DFD-4048-9A7B-BB3E796F8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226" y="1436295"/>
            <a:ext cx="4474308" cy="4810801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053866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95376" y="4899204"/>
            <a:ext cx="4425064" cy="29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F8F8F8"/>
              </a:buClr>
              <a:buSzPts val="1800"/>
            </a:pPr>
            <a:endParaRPr lang="ru-RU" sz="1467" dirty="0">
              <a:latin typeface="Montserrat" panose="020B060402020202020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A18E0ED-DAD6-4FF6-BE0F-0FE97CF6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Проектирование приложений и данных. Нотация </a:t>
            </a:r>
            <a:r>
              <a:rPr lang="en-US" sz="2700" dirty="0"/>
              <a:t>ERD</a:t>
            </a:r>
            <a:br>
              <a:rPr lang="en-US" dirty="0"/>
            </a:b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A4F638-7714-4E57-8F20-402B4D5EB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49" y="1427967"/>
            <a:ext cx="8884806" cy="499981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21535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B3D8C4-43C6-40F9-9862-62F68CEA3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0" y="2305171"/>
            <a:ext cx="6354788" cy="312774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86530" y="2878275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98560" y="1558800"/>
            <a:ext cx="1104778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Шаг 1. Установление соответствия между процессом </a:t>
            </a:r>
            <a:br>
              <a:rPr lang="en-US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и поддерживающими его компонентами приложения 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ArchiMate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, а также объектами</a:t>
            </a:r>
            <a:r>
              <a:rPr lang="en-US" dirty="0"/>
              <a:t> </a:t>
            </a:r>
            <a:r>
              <a:rPr lang="ru-RU" sz="1600" dirty="0">
                <a:solidFill>
                  <a:schemeClr val="bg1"/>
                </a:solidFill>
              </a:rPr>
              <a:t>данных из 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UML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DA688-28FB-495E-9A0C-C95730ABB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158367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Проектирование архитектуры приложений </a:t>
            </a:r>
            <a:br>
              <a:rPr lang="ru-RU" sz="2700" dirty="0"/>
            </a:br>
            <a:r>
              <a:rPr lang="ru-RU" sz="2700" dirty="0"/>
              <a:t>и структуры данных</a:t>
            </a:r>
            <a:br>
              <a:rPr lang="ru-RU" dirty="0"/>
            </a:br>
            <a:endParaRPr lang="ru-RU" dirty="0"/>
          </a:p>
        </p:txBody>
      </p:sp>
      <p:sp>
        <p:nvSpPr>
          <p:cNvPr id="9" name="Google Shape;382;p28">
            <a:extLst>
              <a:ext uri="{FF2B5EF4-FFF2-40B4-BE49-F238E27FC236}">
                <a16:creationId xmlns:a16="http://schemas.microsoft.com/office/drawing/2014/main" id="{3EFAAC1D-1583-440D-AB22-D3A9FF147D63}"/>
              </a:ext>
            </a:extLst>
          </p:cNvPr>
          <p:cNvSpPr/>
          <p:nvPr/>
        </p:nvSpPr>
        <p:spPr>
          <a:xfrm rot="2595845" flipV="1">
            <a:off x="1261642" y="3732991"/>
            <a:ext cx="1183478" cy="747355"/>
          </a:xfrm>
          <a:prstGeom prst="arc">
            <a:avLst>
              <a:gd name="adj1" fmla="val 12264588"/>
              <a:gd name="adj2" fmla="val 20591794"/>
            </a:avLst>
          </a:prstGeom>
          <a:noFill/>
          <a:ln w="57150" cap="flat" cmpd="sng">
            <a:solidFill>
              <a:srgbClr val="2197E4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606EEB3-AE87-47E2-9846-834660474D3C}"/>
              </a:ext>
            </a:extLst>
          </p:cNvPr>
          <p:cNvGrpSpPr/>
          <p:nvPr/>
        </p:nvGrpSpPr>
        <p:grpSpPr>
          <a:xfrm>
            <a:off x="4875812" y="3088040"/>
            <a:ext cx="6653130" cy="3579657"/>
            <a:chOff x="4875812" y="3088040"/>
            <a:chExt cx="6653130" cy="3579657"/>
          </a:xfrm>
        </p:grpSpPr>
        <p:pic>
          <p:nvPicPr>
            <p:cNvPr id="8" name="Picture 2" descr="image002">
              <a:extLst>
                <a:ext uri="{FF2B5EF4-FFF2-40B4-BE49-F238E27FC236}">
                  <a16:creationId xmlns:a16="http://schemas.microsoft.com/office/drawing/2014/main" id="{D0730C27-89B2-45B6-AD6F-8D489F724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5812" y="3088040"/>
              <a:ext cx="6653130" cy="3579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Google Shape;382;p28">
              <a:extLst>
                <a:ext uri="{FF2B5EF4-FFF2-40B4-BE49-F238E27FC236}">
                  <a16:creationId xmlns:a16="http://schemas.microsoft.com/office/drawing/2014/main" id="{3E2C4844-3791-4071-877E-6C8AC8FE24E1}"/>
                </a:ext>
              </a:extLst>
            </p:cNvPr>
            <p:cNvSpPr/>
            <p:nvPr/>
          </p:nvSpPr>
          <p:spPr>
            <a:xfrm rot="2595845" flipV="1">
              <a:off x="5858766" y="3259128"/>
              <a:ext cx="3335561" cy="2812200"/>
            </a:xfrm>
            <a:prstGeom prst="arc">
              <a:avLst>
                <a:gd name="adj1" fmla="val 13423847"/>
                <a:gd name="adj2" fmla="val 1684355"/>
              </a:avLst>
            </a:prstGeom>
            <a:noFill/>
            <a:ln w="57150" cap="flat" cmpd="sng">
              <a:solidFill>
                <a:srgbClr val="2197E4"/>
              </a:solidFill>
              <a:prstDash val="solid"/>
              <a:miter lim="800000"/>
              <a:headEnd type="none" w="sm" len="sm"/>
              <a:tail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164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69D05E-0715-4127-9FF5-C8AE0C63D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588" y="2136529"/>
            <a:ext cx="5404660" cy="28638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4ACCEF-6EA1-4DC1-910C-893A210FD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5" y="1991881"/>
            <a:ext cx="4196928" cy="358598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6483343" y="1457018"/>
            <a:ext cx="495878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Шаг 3. Формирование структуры приложений и их заполнение атрибутов.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23353" y="1495163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959450" y="1589651"/>
            <a:ext cx="552389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Шаг 2. </a:t>
            </a: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Описание классов и их атрибутов.</a:t>
            </a:r>
            <a:endParaRPr lang="ru-RU" sz="1600" dirty="0">
              <a:latin typeface="Roboto Medium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74E818B-D728-44CA-A4A3-5873AD679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06" y="167285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Проектирование архитектуры приложений </a:t>
            </a:r>
            <a:br>
              <a:rPr lang="ru-RU" sz="2700" dirty="0"/>
            </a:br>
            <a:r>
              <a:rPr lang="ru-RU" sz="2700" dirty="0"/>
              <a:t>и структуры данных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6F8289-2CC8-424A-8BA3-2B7E29B99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545" y="2548925"/>
            <a:ext cx="2626470" cy="41288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0C6264-E068-48C3-B8EE-04783D7D4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838" y="2230875"/>
            <a:ext cx="2604603" cy="444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5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1CA287-A1A9-44C7-85BF-665EEC273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11" y="1258307"/>
            <a:ext cx="6820991" cy="4262599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9090" y="1568027"/>
            <a:ext cx="4988835" cy="2586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Модуль «Управление рисками»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endParaRPr lang="ru-RU" sz="1600" dirty="0">
              <a:solidFill>
                <a:schemeClr val="bg1"/>
              </a:solidFill>
              <a:latin typeface="Roboto Medium"/>
              <a:sym typeface="Open Sans"/>
            </a:endParaRP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Качественные и количественные оценки (Простая, Условная вероятность, </a:t>
            </a:r>
            <a:br>
              <a:rPr lang="en-US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Метод Монте-Карло)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Диаграммы: Галстук-Бабочка, </a:t>
            </a:r>
            <a:br>
              <a:rPr lang="en-US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Структура рисков, Матрица рисков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Показ рисков и контрольных процедур </a:t>
            </a:r>
            <a:br>
              <a:rPr lang="en-US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на процессных диаграммах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432B5F-2680-4877-B1FE-E21985B0F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54" y="1258307"/>
            <a:ext cx="5773455" cy="3943341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DCCE4-FA30-4377-BBF8-13C34705B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42" y="1656352"/>
            <a:ext cx="4264588" cy="480674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6863AE-15B6-49A9-B400-388FBCB3A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50" y="2200261"/>
            <a:ext cx="5124058" cy="3256091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6FAC6-3189-473D-9DCE-698CCA20BC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9" y="2417063"/>
            <a:ext cx="3912647" cy="4046034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78B97-F87A-4DFE-BC02-71796B4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24" y="394903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Идентификация и оценка рисков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40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68494" y="1804751"/>
            <a:ext cx="4673797" cy="290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Изменение нотаций, поставляемых </a:t>
            </a:r>
            <a:br>
              <a:rPr lang="en-US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вендором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Создание пользовательских нотаций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Конструктор иерархических справочников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Обмен нотациями между пользователями</a:t>
            </a: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endParaRPr lang="ru-RU" sz="1600" dirty="0">
              <a:solidFill>
                <a:schemeClr val="bg1"/>
              </a:solidFill>
              <a:latin typeface="Roboto Medium"/>
            </a:endParaRP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Модуль доступен в редакции 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Ultimate.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endParaRPr lang="ru-RU" sz="1467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50590" y="5925310"/>
            <a:ext cx="6096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*Примеры нотаций CJM и «Карта потребностей», </a:t>
            </a:r>
            <a:br>
              <a:rPr lang="en-US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созданных в режиме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No-сode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9644" y="1238609"/>
            <a:ext cx="6406471" cy="377284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6E1327-E520-4751-9D16-4622FCA6F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23" y="2130642"/>
            <a:ext cx="5945945" cy="3620528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BABD3C1-DE5E-4043-8DD3-BB0571A8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30" y="397159"/>
            <a:ext cx="9272975" cy="413763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Редактор онтологии и нотаций</a:t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4B219-0A57-4496-9A54-1195B8019238}"/>
              </a:ext>
            </a:extLst>
          </p:cNvPr>
          <p:cNvSpPr txBox="1"/>
          <p:nvPr/>
        </p:nvSpPr>
        <p:spPr>
          <a:xfrm>
            <a:off x="661389" y="4681441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Нотация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3C160-3750-4DC2-A9C8-09632FC121A0}"/>
              </a:ext>
            </a:extLst>
          </p:cNvPr>
          <p:cNvSpPr txBox="1"/>
          <p:nvPr/>
        </p:nvSpPr>
        <p:spPr>
          <a:xfrm>
            <a:off x="661389" y="5469342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Символ нотации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54CB735-5241-4073-BDD7-86E24007EB78}"/>
              </a:ext>
            </a:extLst>
          </p:cNvPr>
          <p:cNvCxnSpPr>
            <a:cxnSpLocks/>
            <a:stCxn id="8" idx="0"/>
            <a:endCxn id="7" idx="2"/>
          </p:cNvCxnSpPr>
          <p:nvPr/>
        </p:nvCxnSpPr>
        <p:spPr>
          <a:xfrm flipV="1">
            <a:off x="1345718" y="5137409"/>
            <a:ext cx="0" cy="331933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diamond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DDA5965-FE29-49F3-8C52-0B6F4F5DED8F}"/>
              </a:ext>
            </a:extLst>
          </p:cNvPr>
          <p:cNvSpPr txBox="1"/>
          <p:nvPr/>
        </p:nvSpPr>
        <p:spPr>
          <a:xfrm>
            <a:off x="3600450" y="5469342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Класс метамодели </a:t>
            </a:r>
            <a:r>
              <a:rPr lang="tr-TR" dirty="0"/>
              <a:t>Business Studio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1BCDAA3-05E6-4172-BBC8-941D8258566B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2030046" y="5697326"/>
            <a:ext cx="1570404" cy="0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none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60582FE-9EA9-421C-80BB-6F8D4D2D26E5}"/>
              </a:ext>
            </a:extLst>
          </p:cNvPr>
          <p:cNvSpPr txBox="1"/>
          <p:nvPr/>
        </p:nvSpPr>
        <p:spPr>
          <a:xfrm>
            <a:off x="1334761" y="5191531"/>
            <a:ext cx="11614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Состоит из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5BD81B-7683-45B1-A30E-FAB986089706}"/>
              </a:ext>
            </a:extLst>
          </p:cNvPr>
          <p:cNvSpPr txBox="1"/>
          <p:nvPr/>
        </p:nvSpPr>
        <p:spPr>
          <a:xfrm>
            <a:off x="2307027" y="5464060"/>
            <a:ext cx="1247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Представляет</a:t>
            </a:r>
          </a:p>
        </p:txBody>
      </p:sp>
    </p:spTree>
    <p:extLst>
      <p:ext uri="{BB962C8B-B14F-4D97-AF65-F5344CB8AC3E}">
        <p14:creationId xmlns:p14="http://schemas.microsoft.com/office/powerpoint/2010/main" val="274150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29A1A-5729-44C5-9F00-0E9E10180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Стили диаграмм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2638CC-43B9-4939-816A-953C519EA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257303"/>
            <a:ext cx="4883393" cy="4668484"/>
          </a:xfrm>
        </p:spPr>
        <p:txBody>
          <a:bodyPr>
            <a:normAutofit/>
          </a:bodyPr>
          <a:lstStyle/>
          <a:p>
            <a:pPr fontAlgn="t"/>
            <a:r>
              <a:rPr lang="ru-RU" dirty="0"/>
              <a:t>Благодаря функционалу стилей в Business Studio пользователи могут создавать графические фильтры и гибко изменять внешний вид диаграмм согласно заданным условиям. </a:t>
            </a:r>
            <a:endParaRPr lang="en-US" dirty="0"/>
          </a:p>
          <a:p>
            <a:pPr fontAlgn="t"/>
            <a:r>
              <a:rPr lang="ru-RU" dirty="0"/>
              <a:t>Эти возможности позволяют решить противоречие между полнотой данных графической модели и ее читаемостью. Теперь одна и та же процессная модель может иметь несколько представлений для разных целей (например, для регламентации или автоматизации) или категорий пользователей.</a:t>
            </a:r>
            <a:endParaRPr lang="en-US" dirty="0"/>
          </a:p>
          <a:p>
            <a:pPr fontAlgn="t"/>
            <a:r>
              <a:rPr lang="ru-RU" dirty="0"/>
              <a:t>При выборе конкретного стиля представление модели меняется, и на ней отображаются только необходимые элементы (элементы, классы, выноски).</a:t>
            </a:r>
            <a:endParaRPr lang="en-US" dirty="0"/>
          </a:p>
          <a:p>
            <a:pPr fontAlgn="t"/>
            <a:r>
              <a:rPr lang="ru-RU" dirty="0"/>
              <a:t>В системе доступны готовые стили для разных нотаций, а также возможность создания собственных шаблонов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49462D-9964-4121-A0F2-E529B6619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93" y="3205250"/>
            <a:ext cx="5308448" cy="2853290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6F4E56-1E5F-4CDF-A1D8-93E2288CD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09" y="2347809"/>
            <a:ext cx="5497014" cy="295464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49612D-E1DB-405F-B935-814822A1C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9" y="1257303"/>
            <a:ext cx="5449400" cy="292905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2586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Цвет электрик, снимок экрана, Лазурь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B967B4-F18D-FEBF-CC22-FE40D2CA10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DAD241-4A77-A2AA-CC16-592F54C72455}"/>
              </a:ext>
            </a:extLst>
          </p:cNvPr>
          <p:cNvSpPr txBox="1"/>
          <p:nvPr/>
        </p:nvSpPr>
        <p:spPr>
          <a:xfrm>
            <a:off x="1346911" y="1711137"/>
            <a:ext cx="472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</a:t>
            </a:r>
            <a:r>
              <a:rPr lang="en-US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</a:t>
            </a:r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 Разработка стратегии развития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3D88C3-3C2B-7AD9-55E8-6C664DC37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8466" y="505864"/>
            <a:ext cx="2098573" cy="446635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1CA68D2-8C33-E54C-647B-DC3204FB7F49}"/>
              </a:ext>
            </a:extLst>
          </p:cNvPr>
          <p:cNvSpPr txBox="1">
            <a:spLocks/>
          </p:cNvSpPr>
          <p:nvPr/>
        </p:nvSpPr>
        <p:spPr>
          <a:xfrm>
            <a:off x="427154" y="368532"/>
            <a:ext cx="9135946" cy="721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FFD086"/>
                </a:solidFill>
              </a:rPr>
              <a:t>Поддержка цикла организационного </a:t>
            </a:r>
            <a:br>
              <a:rPr lang="ru-RU" sz="2400" dirty="0">
                <a:solidFill>
                  <a:srgbClr val="FFD086"/>
                </a:solidFill>
              </a:rPr>
            </a:br>
            <a:r>
              <a:rPr lang="ru-RU" sz="2400" dirty="0">
                <a:solidFill>
                  <a:srgbClr val="FFD086"/>
                </a:solidFill>
              </a:rPr>
              <a:t>развития с помощью Business Studio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DCF8254-07C1-FDBA-0773-8ADD2E98689E}"/>
              </a:ext>
            </a:extLst>
          </p:cNvPr>
          <p:cNvCxnSpPr>
            <a:cxnSpLocks/>
          </p:cNvCxnSpPr>
          <p:nvPr/>
        </p:nvCxnSpPr>
        <p:spPr>
          <a:xfrm>
            <a:off x="515938" y="1185672"/>
            <a:ext cx="1122362" cy="0"/>
          </a:xfrm>
          <a:prstGeom prst="line">
            <a:avLst/>
          </a:prstGeom>
          <a:ln w="28575">
            <a:solidFill>
              <a:srgbClr val="2198E3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EB4C5D-53C4-47B3-AD43-7EDB33E3E3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5642585"/>
            <a:ext cx="504933" cy="504933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84CF918B-B1BC-4761-BF99-E73DA3F99B50}"/>
              </a:ext>
            </a:extLst>
          </p:cNvPr>
          <p:cNvSpPr/>
          <p:nvPr/>
        </p:nvSpPr>
        <p:spPr>
          <a:xfrm>
            <a:off x="365944" y="3519372"/>
            <a:ext cx="804919" cy="804919"/>
          </a:xfrm>
          <a:prstGeom prst="ellipse">
            <a:avLst/>
          </a:prstGeom>
          <a:solidFill>
            <a:srgbClr val="0E6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C1C1E3-6BF8-4FCF-90A3-9F9E90926F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3669364"/>
            <a:ext cx="504933" cy="5049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F4AE96-0E70-4218-89BD-91ECD1A206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631555"/>
            <a:ext cx="504933" cy="504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576999-2004-496C-9ABD-2B60E253A43A}"/>
              </a:ext>
            </a:extLst>
          </p:cNvPr>
          <p:cNvSpPr txBox="1"/>
          <p:nvPr/>
        </p:nvSpPr>
        <p:spPr>
          <a:xfrm>
            <a:off x="1346911" y="2736768"/>
            <a:ext cx="47275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02. Проектирование архитектуры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F11BAA-3B71-46E9-87B4-C235862A44C4}"/>
              </a:ext>
            </a:extLst>
          </p:cNvPr>
          <p:cNvSpPr txBox="1"/>
          <p:nvPr/>
        </p:nvSpPr>
        <p:spPr>
          <a:xfrm>
            <a:off x="1346911" y="3740803"/>
            <a:ext cx="472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985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03. Реализация изменений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A9B0FD-A1D8-4E21-8435-3ACDAF1B8C40}"/>
              </a:ext>
            </a:extLst>
          </p:cNvPr>
          <p:cNvSpPr txBox="1"/>
          <p:nvPr/>
        </p:nvSpPr>
        <p:spPr>
          <a:xfrm>
            <a:off x="1346911" y="5710385"/>
            <a:ext cx="531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04. Мониторинг функционирования компании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2F241-AE6B-482F-AA2C-E4742F3A9653}"/>
              </a:ext>
            </a:extLst>
          </p:cNvPr>
          <p:cNvSpPr txBox="1"/>
          <p:nvPr/>
        </p:nvSpPr>
        <p:spPr>
          <a:xfrm>
            <a:off x="1549611" y="4256461"/>
            <a:ext cx="385677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2985FF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Формирование регламентирующей документации</a:t>
            </a:r>
          </a:p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2985FF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Создание базы знаний о работе компании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74B6F3-23EC-4EFD-A89A-617F82363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2650139"/>
            <a:ext cx="504933" cy="504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1BD7BA-6B79-1B47-680B-3A1ED1411827}"/>
              </a:ext>
            </a:extLst>
          </p:cNvPr>
          <p:cNvSpPr txBox="1"/>
          <p:nvPr/>
        </p:nvSpPr>
        <p:spPr>
          <a:xfrm>
            <a:off x="8208917" y="3548340"/>
            <a:ext cx="1549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Управление</a:t>
            </a:r>
            <a:b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требованиями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9D10E62-DD4B-46C4-B45F-C800F2D0EA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460" y="1179885"/>
            <a:ext cx="5166464" cy="51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14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709886" y="1469745"/>
            <a:ext cx="4550737" cy="353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09DBC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Возможности по формированию документов и отчетов: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Более 100 отчетов «из коробки»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Вывод документации в формате:</a:t>
            </a: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Roboto Medium"/>
              </a:rPr>
              <a:t>        - HTML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Roboto Medium"/>
              </a:rPr>
              <a:t>        -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Microsoft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Word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/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PDF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Изменение существующих или создание новых шаблонов документов и отчетов с помощью Мастера отчетов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Поддержка пакетного формирования отчетов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99EF5-D9A6-40E2-9DF6-66FB42F49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34" y="407632"/>
            <a:ext cx="9272975" cy="455968"/>
          </a:xfrm>
        </p:spPr>
        <p:txBody>
          <a:bodyPr>
            <a:noAutofit/>
          </a:bodyPr>
          <a:lstStyle/>
          <a:p>
            <a:r>
              <a:rPr lang="ru-RU" dirty="0"/>
              <a:t>Формирование регламентирующей документации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904986-52A1-4C79-A47E-AFB4A3727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53" y="1593703"/>
            <a:ext cx="6345570" cy="313304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BD38E8-A415-4FC4-83BC-B933EE1CF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00361"/>
            <a:ext cx="5977816" cy="336252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1923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10">
            <a:extLst>
              <a:ext uri="{FF2B5EF4-FFF2-40B4-BE49-F238E27FC236}">
                <a16:creationId xmlns:a16="http://schemas.microsoft.com/office/drawing/2014/main" id="{77AF18F4-3FEF-4075-85C6-5C9E13494130}"/>
              </a:ext>
            </a:extLst>
          </p:cNvPr>
          <p:cNvSpPr/>
          <p:nvPr/>
        </p:nvSpPr>
        <p:spPr>
          <a:xfrm>
            <a:off x="9096892" y="2158994"/>
            <a:ext cx="2656883" cy="4258733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Montserrat" pitchFamily="2" charset="-52"/>
            </a:endParaRPr>
          </a:p>
        </p:txBody>
      </p:sp>
      <p:sp>
        <p:nvSpPr>
          <p:cNvPr id="30" name="Скругленный прямоугольник 10">
            <a:extLst>
              <a:ext uri="{FF2B5EF4-FFF2-40B4-BE49-F238E27FC236}">
                <a16:creationId xmlns:a16="http://schemas.microsoft.com/office/drawing/2014/main" id="{C2A16A1A-3569-4781-906D-43F4CEFDE17D}"/>
              </a:ext>
            </a:extLst>
          </p:cNvPr>
          <p:cNvSpPr/>
          <p:nvPr/>
        </p:nvSpPr>
        <p:spPr>
          <a:xfrm>
            <a:off x="6237600" y="2169583"/>
            <a:ext cx="2656883" cy="4258733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Montserrat" pitchFamily="2" charset="-52"/>
            </a:endParaRPr>
          </a:p>
        </p:txBody>
      </p:sp>
      <p:sp>
        <p:nvSpPr>
          <p:cNvPr id="31" name="Скругленный прямоугольник 10">
            <a:extLst>
              <a:ext uri="{FF2B5EF4-FFF2-40B4-BE49-F238E27FC236}">
                <a16:creationId xmlns:a16="http://schemas.microsoft.com/office/drawing/2014/main" id="{4470E918-5562-4D85-878D-179064C0EF80}"/>
              </a:ext>
            </a:extLst>
          </p:cNvPr>
          <p:cNvSpPr/>
          <p:nvPr/>
        </p:nvSpPr>
        <p:spPr>
          <a:xfrm>
            <a:off x="3426824" y="2158994"/>
            <a:ext cx="2656883" cy="4258733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Montserrat" pitchFamily="2" charset="-52"/>
            </a:endParaRPr>
          </a:p>
        </p:txBody>
      </p:sp>
      <p:sp>
        <p:nvSpPr>
          <p:cNvPr id="29" name="Скругленный прямоугольник 10">
            <a:extLst>
              <a:ext uri="{FF2B5EF4-FFF2-40B4-BE49-F238E27FC236}">
                <a16:creationId xmlns:a16="http://schemas.microsoft.com/office/drawing/2014/main" id="{0B637A06-F3AB-49C9-AF35-CD912BE641F7}"/>
              </a:ext>
            </a:extLst>
          </p:cNvPr>
          <p:cNvSpPr/>
          <p:nvPr/>
        </p:nvSpPr>
        <p:spPr>
          <a:xfrm>
            <a:off x="485911" y="2158994"/>
            <a:ext cx="2656883" cy="4258733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Montserrat" pitchFamily="2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414566" y="4009269"/>
            <a:ext cx="2201505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Эффект от внедрения ОЦО составил 273 миллиона рублей за первый год.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414106" y="4636758"/>
            <a:ext cx="2201965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Производительность труда удалось повысить на 15% за два года.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588528" y="3977114"/>
            <a:ext cx="2093565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Ускорение процесса командировки более чем в 3 раза.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82433" y="5243373"/>
            <a:ext cx="2229807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Снижение нагрузки на ОЦО на 30%.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593116" y="4502308"/>
            <a:ext cx="2122717" cy="74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Сокращение до 3% уровня задолженности длительностью более 3 месяцев.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47439" y="3986938"/>
            <a:ext cx="2102788" cy="74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Оптимизирован процесс «Управление потерями электроэнергии» (экономия 450 млн. руб.)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47600" y="5318614"/>
            <a:ext cx="2595915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Уровень зрелости бизнес-процессов повысился на 36%.</a:t>
            </a:r>
            <a:br>
              <a:rPr lang="ru-RU" sz="1067" dirty="0">
                <a:solidFill>
                  <a:schemeClr val="bg1"/>
                </a:solidFill>
                <a:latin typeface="Montserrat" pitchFamily="2" charset="-52"/>
              </a:rPr>
            </a:br>
            <a:endParaRPr lang="ru-RU" sz="1067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874503-8BC4-46F1-B2F2-71CAA9ADE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20" y="3193854"/>
            <a:ext cx="902995" cy="601233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3647435" y="4739471"/>
            <a:ext cx="2255192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Повышение коэффициента автоматизации по ключевым процессам - 93%.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3649" y="3986935"/>
            <a:ext cx="2095896" cy="74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По процессу «Открытие точек продаж» сокращена длительность исполнения процесса на 30%.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7549" y="4881284"/>
            <a:ext cx="2159784" cy="913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По процессу «Ипотека» экономический эффект от централизации функции - 20%, производительность увеличена в 2,5 раза.</a:t>
            </a:r>
          </a:p>
        </p:txBody>
      </p:sp>
      <p:pic>
        <p:nvPicPr>
          <p:cNvPr id="12" name="Рисунок 16">
            <a:extLst>
              <a:ext uri="{FF2B5EF4-FFF2-40B4-BE49-F238E27FC236}">
                <a16:creationId xmlns:a16="http://schemas.microsoft.com/office/drawing/2014/main" id="{0C874503-8BC4-46F1-B2F2-71CAA9ADE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46" y="3204721"/>
            <a:ext cx="927693" cy="617679"/>
          </a:xfrm>
          <a:prstGeom prst="rect">
            <a:avLst/>
          </a:prstGeom>
        </p:spPr>
      </p:pic>
      <p:pic>
        <p:nvPicPr>
          <p:cNvPr id="6" name="Рисунок 5" descr="yfD04IRfzLw-PhotoRo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9510" y="2282553"/>
            <a:ext cx="1412239" cy="792031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43711" y="1277285"/>
            <a:ext cx="9391180" cy="851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Наши клиенты демонстрируют высокие результаты в выступлениях</a:t>
            </a:r>
            <a:r>
              <a:rPr lang="de-DE" sz="1600" dirty="0">
                <a:solidFill>
                  <a:schemeClr val="bg1"/>
                </a:solidFill>
                <a:latin typeface="Roboto Medium"/>
              </a:rPr>
              <a:t> </a:t>
            </a:r>
            <a:br>
              <a:rPr lang="ru-RU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на профессиональных конкурсах и публикациях:</a:t>
            </a:r>
          </a:p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1733" dirty="0">
              <a:latin typeface="Montserrat" pitchFamily="2" charset="-52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84C5724-2E94-445E-95A6-DFCA4F3B50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94" y="1781189"/>
            <a:ext cx="1671397" cy="1671397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D380FD0D-7B52-42D4-9C0B-1B2589779656}"/>
              </a:ext>
            </a:extLst>
          </p:cNvPr>
          <p:cNvSpPr/>
          <p:nvPr/>
        </p:nvSpPr>
        <p:spPr>
          <a:xfrm>
            <a:off x="1201190" y="5817963"/>
            <a:ext cx="2159784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rgbClr val="2197E4"/>
                </a:solidFill>
                <a:latin typeface="Montserrat" pitchFamily="2" charset="-5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Подробнее</a:t>
            </a:r>
            <a:endParaRPr lang="ru-RU" sz="1067" dirty="0">
              <a:solidFill>
                <a:srgbClr val="2197E4"/>
              </a:solidFill>
              <a:latin typeface="Montserrat" pitchFamily="2" charset="-52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ED94964-044B-45F6-8B9D-22A4DBEC6677}"/>
              </a:ext>
            </a:extLst>
          </p:cNvPr>
          <p:cNvSpPr/>
          <p:nvPr/>
        </p:nvSpPr>
        <p:spPr>
          <a:xfrm>
            <a:off x="4316633" y="5811038"/>
            <a:ext cx="25959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rgbClr val="2197E4"/>
                </a:solidFill>
                <a:latin typeface="Montserrat" pitchFamily="2" charset="-5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Подробнее</a:t>
            </a:r>
            <a:endParaRPr lang="ru-RU" sz="1067" dirty="0">
              <a:solidFill>
                <a:srgbClr val="2197E4"/>
              </a:solidFill>
              <a:latin typeface="Montserrat" pitchFamily="2" charset="-52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F85790B-8D48-4EBC-9795-47FADEA153AD}"/>
              </a:ext>
            </a:extLst>
          </p:cNvPr>
          <p:cNvSpPr/>
          <p:nvPr/>
        </p:nvSpPr>
        <p:spPr>
          <a:xfrm>
            <a:off x="7359774" y="5785638"/>
            <a:ext cx="2275117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rgbClr val="2197E4"/>
                </a:solidFill>
                <a:latin typeface="Montserrat" pitchFamily="2" charset="-52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Подробнее</a:t>
            </a:r>
            <a:endParaRPr lang="ru-RU" sz="1067" dirty="0">
              <a:solidFill>
                <a:srgbClr val="2197E4"/>
              </a:solidFill>
              <a:latin typeface="Montserrat" pitchFamily="2" charset="-52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56605C00-3B70-42CC-91C8-6267193CDD9D}"/>
              </a:ext>
            </a:extLst>
          </p:cNvPr>
          <p:cNvSpPr/>
          <p:nvPr/>
        </p:nvSpPr>
        <p:spPr>
          <a:xfrm>
            <a:off x="10082117" y="5787492"/>
            <a:ext cx="220196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rgbClr val="2197E4"/>
                </a:solidFill>
                <a:latin typeface="Montserrat" pitchFamily="2" charset="-52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Подробнее</a:t>
            </a:r>
            <a:endParaRPr lang="ru-RU" sz="1067" dirty="0">
              <a:solidFill>
                <a:srgbClr val="2197E4"/>
              </a:solidFill>
              <a:latin typeface="Montserrat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653449-0E02-44C7-A905-450FD0AD34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841" y="1967910"/>
            <a:ext cx="2382568" cy="134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3814CE-210F-4954-984B-F95A9E8332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34" y="2470083"/>
            <a:ext cx="1880695" cy="351499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A6D1477-AA5B-459E-923B-482EBB2A1B40}"/>
              </a:ext>
            </a:extLst>
          </p:cNvPr>
          <p:cNvSpPr/>
          <p:nvPr/>
        </p:nvSpPr>
        <p:spPr>
          <a:xfrm>
            <a:off x="9411926" y="5268995"/>
            <a:ext cx="2201965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2197E4"/>
              </a:buClr>
              <a:buFont typeface="Wingdings" panose="05000000000000000000" pitchFamily="2" charset="2"/>
              <a:buChar char="ü"/>
            </a:pPr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Сокращение затрат на кадровые сервисы на 75%.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D438F4-2507-44C6-833D-176632EB03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68" y="3090890"/>
            <a:ext cx="731509" cy="73150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31C2015-FF10-4690-828B-B9B1934917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579" y="3090890"/>
            <a:ext cx="731509" cy="731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ED67A-16A9-45BE-AF30-314C40DB3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Истории успеха пользователей </a:t>
            </a:r>
            <a:r>
              <a:rPr lang="ru-RU" sz="2700" dirty="0" err="1"/>
              <a:t>Business</a:t>
            </a:r>
            <a:r>
              <a:rPr lang="ru-RU" sz="2700" dirty="0"/>
              <a:t> </a:t>
            </a:r>
            <a:r>
              <a:rPr lang="ru-RU" sz="2700" dirty="0" err="1"/>
              <a:t>Studio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9">
            <a:extLst>
              <a:ext uri="{FF2B5EF4-FFF2-40B4-BE49-F238E27FC236}">
                <a16:creationId xmlns:a16="http://schemas.microsoft.com/office/drawing/2014/main" id="{2E8C1529-3992-4C8A-8596-90A38659C14F}"/>
              </a:ext>
            </a:extLst>
          </p:cNvPr>
          <p:cNvSpPr/>
          <p:nvPr/>
        </p:nvSpPr>
        <p:spPr>
          <a:xfrm>
            <a:off x="5266511" y="4348489"/>
            <a:ext cx="3240759" cy="8221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2">
            <a:extLst>
              <a:ext uri="{FF2B5EF4-FFF2-40B4-BE49-F238E27FC236}">
                <a16:creationId xmlns:a16="http://schemas.microsoft.com/office/drawing/2014/main" id="{51C64F49-B892-49A0-B29E-D66AD9EA31AE}"/>
              </a:ext>
            </a:extLst>
          </p:cNvPr>
          <p:cNvSpPr/>
          <p:nvPr/>
        </p:nvSpPr>
        <p:spPr>
          <a:xfrm>
            <a:off x="8633211" y="4348490"/>
            <a:ext cx="3193135" cy="82215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9">
            <a:extLst>
              <a:ext uri="{FF2B5EF4-FFF2-40B4-BE49-F238E27FC236}">
                <a16:creationId xmlns:a16="http://schemas.microsoft.com/office/drawing/2014/main" id="{8200C193-63D9-4622-BF1A-01BD47C02375}"/>
              </a:ext>
            </a:extLst>
          </p:cNvPr>
          <p:cNvSpPr/>
          <p:nvPr/>
        </p:nvSpPr>
        <p:spPr>
          <a:xfrm>
            <a:off x="5266511" y="5226707"/>
            <a:ext cx="3240759" cy="653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32">
            <a:extLst>
              <a:ext uri="{FF2B5EF4-FFF2-40B4-BE49-F238E27FC236}">
                <a16:creationId xmlns:a16="http://schemas.microsoft.com/office/drawing/2014/main" id="{07C0586A-B0C9-438C-BF37-5790C61FE242}"/>
              </a:ext>
            </a:extLst>
          </p:cNvPr>
          <p:cNvSpPr/>
          <p:nvPr/>
        </p:nvSpPr>
        <p:spPr>
          <a:xfrm>
            <a:off x="8619645" y="5226707"/>
            <a:ext cx="3193135" cy="6536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2">
            <a:extLst>
              <a:ext uri="{FF2B5EF4-FFF2-40B4-BE49-F238E27FC236}">
                <a16:creationId xmlns:a16="http://schemas.microsoft.com/office/drawing/2014/main" id="{F70D7198-347A-407F-8CF0-405C11335657}"/>
              </a:ext>
            </a:extLst>
          </p:cNvPr>
          <p:cNvSpPr/>
          <p:nvPr/>
        </p:nvSpPr>
        <p:spPr>
          <a:xfrm>
            <a:off x="5718383" y="5236320"/>
            <a:ext cx="243188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 Medium"/>
              </a:rPr>
              <a:t>Информационные системы</a:t>
            </a:r>
            <a:r>
              <a:rPr lang="en-US" sz="1400" dirty="0"/>
              <a:t> </a:t>
            </a:r>
          </a:p>
        </p:txBody>
      </p:sp>
      <p:sp>
        <p:nvSpPr>
          <p:cNvPr id="26" name="Rectangle 42">
            <a:extLst>
              <a:ext uri="{FF2B5EF4-FFF2-40B4-BE49-F238E27FC236}">
                <a16:creationId xmlns:a16="http://schemas.microsoft.com/office/drawing/2014/main" id="{85AC8B51-7D37-4292-B22D-4B83A0D4A1B0}"/>
              </a:ext>
            </a:extLst>
          </p:cNvPr>
          <p:cNvSpPr/>
          <p:nvPr/>
        </p:nvSpPr>
        <p:spPr>
          <a:xfrm>
            <a:off x="5670946" y="4550573"/>
            <a:ext cx="243188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 Medium"/>
              </a:rPr>
              <a:t>Организационная структура</a:t>
            </a:r>
          </a:p>
        </p:txBody>
      </p:sp>
      <p:sp>
        <p:nvSpPr>
          <p:cNvPr id="30" name="Rectangle 42">
            <a:extLst>
              <a:ext uri="{FF2B5EF4-FFF2-40B4-BE49-F238E27FC236}">
                <a16:creationId xmlns:a16="http://schemas.microsoft.com/office/drawing/2014/main" id="{E8FD1520-697E-4789-87E1-ED42ED2FC748}"/>
              </a:ext>
            </a:extLst>
          </p:cNvPr>
          <p:cNvSpPr/>
          <p:nvPr/>
        </p:nvSpPr>
        <p:spPr>
          <a:xfrm>
            <a:off x="9011920" y="5361737"/>
            <a:ext cx="2431888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 Medium"/>
              </a:rPr>
              <a:t>ТЗ на автоматизацию</a:t>
            </a:r>
            <a:r>
              <a:rPr lang="en-US" sz="1400" dirty="0"/>
              <a:t>. </a:t>
            </a:r>
          </a:p>
        </p:txBody>
      </p:sp>
      <p:sp>
        <p:nvSpPr>
          <p:cNvPr id="33" name="Rectangle 42">
            <a:extLst>
              <a:ext uri="{FF2B5EF4-FFF2-40B4-BE49-F238E27FC236}">
                <a16:creationId xmlns:a16="http://schemas.microsoft.com/office/drawing/2014/main" id="{2523AE64-31C2-421E-A44C-D36F6450F617}"/>
              </a:ext>
            </a:extLst>
          </p:cNvPr>
          <p:cNvSpPr/>
          <p:nvPr/>
        </p:nvSpPr>
        <p:spPr>
          <a:xfrm>
            <a:off x="9011920" y="4373749"/>
            <a:ext cx="2431888" cy="77713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 Medium"/>
              </a:rPr>
              <a:t>Продолжения о подразделении </a:t>
            </a:r>
          </a:p>
          <a:p>
            <a:pPr>
              <a:spcBef>
                <a:spcPts val="300"/>
              </a:spcBef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 Medium"/>
              </a:rPr>
              <a:t>Должностные инструкции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1D926CBE-3C79-4D43-8DA6-40C4ADD79C5D}"/>
              </a:ext>
            </a:extLst>
          </p:cNvPr>
          <p:cNvSpPr/>
          <p:nvPr/>
        </p:nvSpPr>
        <p:spPr>
          <a:xfrm>
            <a:off x="5266511" y="3505677"/>
            <a:ext cx="3240759" cy="777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4A660DF5-AAF1-423F-87D8-6E6A9369206B}"/>
              </a:ext>
            </a:extLst>
          </p:cNvPr>
          <p:cNvSpPr/>
          <p:nvPr/>
        </p:nvSpPr>
        <p:spPr>
          <a:xfrm>
            <a:off x="8633211" y="3505677"/>
            <a:ext cx="3193135" cy="7771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65654" y="1434215"/>
            <a:ext cx="4578792" cy="3632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</a:rPr>
              <a:t>Основные виды формируемых регламентирующих документов и отчетов</a:t>
            </a:r>
            <a:endParaRPr lang="en-US" sz="1600" dirty="0">
              <a:solidFill>
                <a:srgbClr val="FFD086"/>
              </a:solidFill>
              <a:latin typeface="Roboto Medium"/>
            </a:endParaRPr>
          </a:p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endParaRPr lang="ru-RU" sz="1600" dirty="0">
              <a:solidFill>
                <a:schemeClr val="bg1"/>
              </a:solidFill>
              <a:latin typeface="Roboto Medium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 Medium"/>
              </a:rPr>
              <a:t>Чтобы воплотить в жизнь идеи, заложенные в бизнес-архитектуре, необходимо донести их до сотрудников в понятном для них виде. Это осуществляется посредством создания пакета регламентирующих документов, содержащих в себе всю важную информацию для эффективного выполнения сотрудниками своей работы. Business Studio кардинально снижает трудоемкость этого шага, автоматически формируя все основные регламентирующие документы организации.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95EA18E-02B4-4AB2-A402-93EF7FEB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99" y="399064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Формирование регламентирующей документации</a:t>
            </a:r>
            <a:br>
              <a:rPr lang="ru-RU" dirty="0"/>
            </a:br>
            <a:endParaRPr lang="ru-RU" dirty="0"/>
          </a:p>
        </p:txBody>
      </p:sp>
      <p:sp>
        <p:nvSpPr>
          <p:cNvPr id="5" name="Rectangle: Top Corners Rounded 1">
            <a:extLst>
              <a:ext uri="{FF2B5EF4-FFF2-40B4-BE49-F238E27FC236}">
                <a16:creationId xmlns:a16="http://schemas.microsoft.com/office/drawing/2014/main" id="{69192701-069B-4A64-A738-5CA1A03DDD58}"/>
              </a:ext>
            </a:extLst>
          </p:cNvPr>
          <p:cNvSpPr/>
          <p:nvPr/>
        </p:nvSpPr>
        <p:spPr>
          <a:xfrm>
            <a:off x="5266511" y="1952624"/>
            <a:ext cx="3240758" cy="738663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Элемент  </a:t>
            </a:r>
          </a:p>
          <a:p>
            <a:pPr algn="ctr"/>
            <a:r>
              <a:rPr lang="ru-RU" dirty="0"/>
              <a:t>бизнес-архитектуры</a:t>
            </a:r>
          </a:p>
        </p:txBody>
      </p:sp>
      <p:sp>
        <p:nvSpPr>
          <p:cNvPr id="7" name="Rectangle: Top Corners Rounded 25">
            <a:extLst>
              <a:ext uri="{FF2B5EF4-FFF2-40B4-BE49-F238E27FC236}">
                <a16:creationId xmlns:a16="http://schemas.microsoft.com/office/drawing/2014/main" id="{2F19080D-CC35-4013-AE57-E98A8E557060}"/>
              </a:ext>
            </a:extLst>
          </p:cNvPr>
          <p:cNvSpPr/>
          <p:nvPr/>
        </p:nvSpPr>
        <p:spPr>
          <a:xfrm>
            <a:off x="8633211" y="1952624"/>
            <a:ext cx="3166005" cy="738663"/>
          </a:xfrm>
          <a:prstGeom prst="round2SameRect">
            <a:avLst/>
          </a:pr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Roboto Medium"/>
              </a:rPr>
              <a:t>Регламентирующие документы и отчеты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7971F9C-062F-4981-87F1-2959971779B2}"/>
              </a:ext>
            </a:extLst>
          </p:cNvPr>
          <p:cNvSpPr/>
          <p:nvPr/>
        </p:nvSpPr>
        <p:spPr>
          <a:xfrm>
            <a:off x="5266511" y="2812470"/>
            <a:ext cx="3240759" cy="653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BC72C41E-86C9-49A4-B277-38FB4ADBF1D1}"/>
              </a:ext>
            </a:extLst>
          </p:cNvPr>
          <p:cNvSpPr/>
          <p:nvPr/>
        </p:nvSpPr>
        <p:spPr>
          <a:xfrm>
            <a:off x="8633211" y="2812470"/>
            <a:ext cx="3193135" cy="6536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42">
            <a:extLst>
              <a:ext uri="{FF2B5EF4-FFF2-40B4-BE49-F238E27FC236}">
                <a16:creationId xmlns:a16="http://schemas.microsoft.com/office/drawing/2014/main" id="{DAEDBE51-F27F-403B-8ACC-466A84B69116}"/>
              </a:ext>
            </a:extLst>
          </p:cNvPr>
          <p:cNvSpPr/>
          <p:nvPr/>
        </p:nvSpPr>
        <p:spPr>
          <a:xfrm>
            <a:off x="5721244" y="3009416"/>
            <a:ext cx="243188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 Medium"/>
              </a:rPr>
              <a:t>Цели бизнеса</a:t>
            </a:r>
          </a:p>
          <a:p>
            <a:pPr algn="ctr"/>
            <a:r>
              <a:rPr lang="en-US" sz="1400" dirty="0"/>
              <a:t>. </a:t>
            </a:r>
          </a:p>
        </p:txBody>
      </p:sp>
      <p:sp>
        <p:nvSpPr>
          <p:cNvPr id="19" name="Rectangle 42">
            <a:extLst>
              <a:ext uri="{FF2B5EF4-FFF2-40B4-BE49-F238E27FC236}">
                <a16:creationId xmlns:a16="http://schemas.microsoft.com/office/drawing/2014/main" id="{CF9137EC-1EF5-46BD-A238-BA1944F762BB}"/>
              </a:ext>
            </a:extLst>
          </p:cNvPr>
          <p:cNvSpPr/>
          <p:nvPr/>
        </p:nvSpPr>
        <p:spPr>
          <a:xfrm>
            <a:off x="5721244" y="3783951"/>
            <a:ext cx="2431888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>
                <a:solidFill>
                  <a:schemeClr val="accent1">
                    <a:lumMod val="50000"/>
                  </a:schemeClr>
                </a:solidFill>
                <a:latin typeface="Roboto Medium"/>
              </a:rPr>
              <a:t>Модель бизнес-процессов</a:t>
            </a:r>
            <a:r>
              <a:rPr lang="en-US" sz="1400"/>
              <a:t>. </a:t>
            </a:r>
            <a:endParaRPr lang="en-US" sz="1400" dirty="0"/>
          </a:p>
        </p:txBody>
      </p:sp>
      <p:sp>
        <p:nvSpPr>
          <p:cNvPr id="28" name="Rectangle 42">
            <a:extLst>
              <a:ext uri="{FF2B5EF4-FFF2-40B4-BE49-F238E27FC236}">
                <a16:creationId xmlns:a16="http://schemas.microsoft.com/office/drawing/2014/main" id="{75A4706A-6BA1-4CF3-90FD-1B120B41DFAE}"/>
              </a:ext>
            </a:extLst>
          </p:cNvPr>
          <p:cNvSpPr/>
          <p:nvPr/>
        </p:nvSpPr>
        <p:spPr>
          <a:xfrm>
            <a:off x="9036490" y="2991485"/>
            <a:ext cx="2431888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 Medium"/>
              </a:rPr>
              <a:t>Стратегическая карта</a:t>
            </a:r>
            <a:r>
              <a:rPr lang="en-US" sz="1400" dirty="0"/>
              <a:t>. </a:t>
            </a:r>
          </a:p>
        </p:txBody>
      </p:sp>
      <p:sp>
        <p:nvSpPr>
          <p:cNvPr id="29" name="Rectangle 42">
            <a:extLst>
              <a:ext uri="{FF2B5EF4-FFF2-40B4-BE49-F238E27FC236}">
                <a16:creationId xmlns:a16="http://schemas.microsoft.com/office/drawing/2014/main" id="{2076D01E-6EC3-43F5-91A1-1D469A8F3D9A}"/>
              </a:ext>
            </a:extLst>
          </p:cNvPr>
          <p:cNvSpPr/>
          <p:nvPr/>
        </p:nvSpPr>
        <p:spPr>
          <a:xfrm>
            <a:off x="9036490" y="3523075"/>
            <a:ext cx="2431888" cy="77713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 Medium"/>
              </a:rPr>
              <a:t>Регламенты бизнес-процессов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Roboto Medium"/>
            </a:endParaRPr>
          </a:p>
          <a:p>
            <a:pPr algn="ctr">
              <a:spcAft>
                <a:spcPts val="30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boto Medium"/>
              </a:rPr>
              <a:t>Матрица ответственности</a:t>
            </a:r>
            <a:endParaRPr lang="en-US" sz="1400"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42841B56-6E5F-4197-8294-B28868323E69}"/>
              </a:ext>
            </a:extLst>
          </p:cNvPr>
          <p:cNvSpPr/>
          <p:nvPr/>
        </p:nvSpPr>
        <p:spPr>
          <a:xfrm>
            <a:off x="8305671" y="3047034"/>
            <a:ext cx="573961" cy="258185"/>
          </a:xfrm>
          <a:prstGeom prst="rightArrow">
            <a:avLst>
              <a:gd name="adj1" fmla="val 37979"/>
              <a:gd name="adj2" fmla="val 7704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2F88D602-B314-4FF8-B82E-32402306D977}"/>
              </a:ext>
            </a:extLst>
          </p:cNvPr>
          <p:cNvSpPr/>
          <p:nvPr/>
        </p:nvSpPr>
        <p:spPr>
          <a:xfrm>
            <a:off x="8316165" y="3704999"/>
            <a:ext cx="555389" cy="258185"/>
          </a:xfrm>
          <a:prstGeom prst="rightArrow">
            <a:avLst>
              <a:gd name="adj1" fmla="val 37979"/>
              <a:gd name="adj2" fmla="val 7704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вправо 52">
            <a:extLst>
              <a:ext uri="{FF2B5EF4-FFF2-40B4-BE49-F238E27FC236}">
                <a16:creationId xmlns:a16="http://schemas.microsoft.com/office/drawing/2014/main" id="{C510CBFA-89FF-438A-A4BC-C6D6EE68C50A}"/>
              </a:ext>
            </a:extLst>
          </p:cNvPr>
          <p:cNvSpPr/>
          <p:nvPr/>
        </p:nvSpPr>
        <p:spPr>
          <a:xfrm>
            <a:off x="8324242" y="4601213"/>
            <a:ext cx="555389" cy="258185"/>
          </a:xfrm>
          <a:prstGeom prst="rightArrow">
            <a:avLst>
              <a:gd name="adj1" fmla="val 37979"/>
              <a:gd name="adj2" fmla="val 7704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вправо 53">
            <a:extLst>
              <a:ext uri="{FF2B5EF4-FFF2-40B4-BE49-F238E27FC236}">
                <a16:creationId xmlns:a16="http://schemas.microsoft.com/office/drawing/2014/main" id="{BD084975-BE75-4A0D-8D49-A45A730B02D2}"/>
              </a:ext>
            </a:extLst>
          </p:cNvPr>
          <p:cNvSpPr/>
          <p:nvPr/>
        </p:nvSpPr>
        <p:spPr>
          <a:xfrm>
            <a:off x="8313664" y="5397643"/>
            <a:ext cx="555389" cy="258185"/>
          </a:xfrm>
          <a:prstGeom prst="rightArrow">
            <a:avLst>
              <a:gd name="adj1" fmla="val 37979"/>
              <a:gd name="adj2" fmla="val 7704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58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95376" y="4899204"/>
            <a:ext cx="4425064" cy="29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F8F8F8"/>
              </a:buClr>
              <a:buSzPts val="1800"/>
            </a:pPr>
            <a:endParaRPr lang="ru-RU" sz="1467" dirty="0">
              <a:latin typeface="Montserrat" panose="020B060402020202020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209801" y="6341062"/>
            <a:ext cx="8089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Документация формируется автоматически в интерфейсе 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Business Studio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1AFA7AB-3531-400E-8168-0E7DC4C0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45" y="349316"/>
            <a:ext cx="9272975" cy="430441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Формирование регламентирующей документации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E72BE9-D7D8-40A8-A8F2-1720460BF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6" y="1100913"/>
            <a:ext cx="9866376" cy="4889486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619F2F-5827-4028-A271-DBC85D88D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48" y="1365572"/>
            <a:ext cx="9702800" cy="481097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F8B1D6-994D-4E1D-91DF-BD5F693A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08" y="1737469"/>
            <a:ext cx="9120684" cy="4517589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569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95376" y="4899204"/>
            <a:ext cx="4425064" cy="29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F8F8F8"/>
              </a:buClr>
              <a:buSzPts val="1800"/>
            </a:pPr>
            <a:endParaRPr lang="ru-RU" sz="1467" dirty="0">
              <a:latin typeface="Montserrat" panose="020B060402020202020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1599" y="1332105"/>
            <a:ext cx="3319020" cy="471290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600033" y="6291415"/>
            <a:ext cx="5581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Документация также доступна в формате 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docx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1467" y="1393559"/>
            <a:ext cx="3319020" cy="4715117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1233" y="1437786"/>
            <a:ext cx="3319020" cy="473013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1AFA7AB-3531-400E-8168-0E7DC4C0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45" y="349316"/>
            <a:ext cx="9272975" cy="430441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Формирование регламентирующей документации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85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76839" y="5600876"/>
            <a:ext cx="1071123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Обмен данными бизнес-модели организации с другими корпоративными информационными системами различных классов – ERP, BI, BPMS, HRM, ECM. 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Интеграция настраивается по протоколу OData или посредством корпоративной шины данных клиента. </a:t>
            </a:r>
          </a:p>
        </p:txBody>
      </p:sp>
      <p:grpSp>
        <p:nvGrpSpPr>
          <p:cNvPr id="5" name="Google Shape;558;p45"/>
          <p:cNvGrpSpPr/>
          <p:nvPr/>
        </p:nvGrpSpPr>
        <p:grpSpPr>
          <a:xfrm>
            <a:off x="2570562" y="1842710"/>
            <a:ext cx="6115026" cy="3362175"/>
            <a:chOff x="2908248" y="1131055"/>
            <a:chExt cx="7916846" cy="4352851"/>
          </a:xfrm>
        </p:grpSpPr>
        <p:pic>
          <p:nvPicPr>
            <p:cNvPr id="6" name="Google Shape;559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14883" y="1139277"/>
              <a:ext cx="1152921" cy="801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560;p4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88177" y="1131055"/>
              <a:ext cx="1591447" cy="78787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Google Shape;561;p45"/>
            <p:cNvCxnSpPr/>
            <p:nvPr/>
          </p:nvCxnSpPr>
          <p:spPr>
            <a:xfrm rot="10800000">
              <a:off x="5781604" y="2028851"/>
              <a:ext cx="586200" cy="532800"/>
            </a:xfrm>
            <a:prstGeom prst="straightConnector1">
              <a:avLst/>
            </a:prstGeom>
            <a:noFill/>
            <a:ln w="50800" cap="flat" cmpd="sng">
              <a:solidFill>
                <a:srgbClr val="2D9D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1" name="Google Shape;562;p45"/>
            <p:cNvCxnSpPr/>
            <p:nvPr/>
          </p:nvCxnSpPr>
          <p:spPr>
            <a:xfrm rot="10800000" flipH="1">
              <a:off x="8840749" y="2028920"/>
              <a:ext cx="591001" cy="515700"/>
            </a:xfrm>
            <a:prstGeom prst="straightConnector1">
              <a:avLst/>
            </a:prstGeom>
            <a:noFill/>
            <a:ln w="50800" cap="flat" cmpd="sng">
              <a:solidFill>
                <a:srgbClr val="2D9D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12" name="Google Shape;563;p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18201" y="2648756"/>
              <a:ext cx="1006893" cy="100689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Google Shape;564;p45"/>
            <p:cNvCxnSpPr/>
            <p:nvPr/>
          </p:nvCxnSpPr>
          <p:spPr>
            <a:xfrm>
              <a:off x="8891603" y="3154845"/>
              <a:ext cx="873901" cy="8700"/>
            </a:xfrm>
            <a:prstGeom prst="straightConnector1">
              <a:avLst/>
            </a:prstGeom>
            <a:noFill/>
            <a:ln w="50800" cap="flat" cmpd="sng">
              <a:solidFill>
                <a:srgbClr val="2D9D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15" name="Google Shape;565;p4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26474" y="4557778"/>
              <a:ext cx="1239776" cy="91273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" name="Google Shape;566;p45"/>
            <p:cNvCxnSpPr/>
            <p:nvPr/>
          </p:nvCxnSpPr>
          <p:spPr>
            <a:xfrm>
              <a:off x="8926474" y="3791347"/>
              <a:ext cx="555900" cy="644699"/>
            </a:xfrm>
            <a:prstGeom prst="straightConnector1">
              <a:avLst/>
            </a:prstGeom>
            <a:noFill/>
            <a:ln w="50800" cap="flat" cmpd="sng">
              <a:solidFill>
                <a:srgbClr val="2D9D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" name="Google Shape;567;p45"/>
            <p:cNvCxnSpPr/>
            <p:nvPr/>
          </p:nvCxnSpPr>
          <p:spPr>
            <a:xfrm flipH="1">
              <a:off x="5701895" y="3823553"/>
              <a:ext cx="489900" cy="664500"/>
            </a:xfrm>
            <a:prstGeom prst="straightConnector1">
              <a:avLst/>
            </a:prstGeom>
            <a:noFill/>
            <a:ln w="50800" cap="flat" cmpd="sng">
              <a:solidFill>
                <a:srgbClr val="2D9D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18" name="Google Shape;568;p4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082152" y="4557779"/>
              <a:ext cx="1239775" cy="926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569;p45"/>
            <p:cNvSpPr/>
            <p:nvPr/>
          </p:nvSpPr>
          <p:spPr>
            <a:xfrm>
              <a:off x="5781676" y="2679076"/>
              <a:ext cx="2958125" cy="1008000"/>
            </a:xfrm>
            <a:prstGeom prst="rect">
              <a:avLst/>
            </a:prstGeom>
            <a:solidFill>
              <a:srgbClr val="2197E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ru-RU" sz="1867" dirty="0">
                  <a:solidFill>
                    <a:schemeClr val="bg1"/>
                  </a:solidFill>
                  <a:latin typeface="Roboto Medium"/>
                  <a:ea typeface="Open Sans"/>
                  <a:cs typeface="Open Sans"/>
                  <a:sym typeface="Open Sans"/>
                </a:rPr>
                <a:t>Business Studio</a:t>
              </a:r>
              <a:endParaRPr sz="1867" dirty="0">
                <a:solidFill>
                  <a:schemeClr val="bg1"/>
                </a:solidFill>
                <a:latin typeface="Roboto Medium"/>
                <a:ea typeface="Open Sans"/>
                <a:cs typeface="Open Sans"/>
                <a:sym typeface="Open Sans"/>
              </a:endParaRPr>
            </a:p>
            <a:p>
              <a:pPr algn="ctr"/>
              <a:r>
                <a:rPr lang="ru-RU" sz="1867" dirty="0">
                  <a:solidFill>
                    <a:schemeClr val="bg1"/>
                  </a:solidFill>
                  <a:latin typeface="Roboto Medium"/>
                  <a:ea typeface="Open Sans"/>
                  <a:cs typeface="Open Sans"/>
                  <a:sym typeface="Open Sans"/>
                </a:rPr>
                <a:t>OData</a:t>
              </a:r>
              <a:endParaRPr sz="2400" dirty="0">
                <a:solidFill>
                  <a:schemeClr val="bg1"/>
                </a:solidFill>
                <a:latin typeface="Roboto Medium"/>
              </a:endParaRPr>
            </a:p>
          </p:txBody>
        </p:sp>
        <p:cxnSp>
          <p:nvCxnSpPr>
            <p:cNvPr id="20" name="Google Shape;570;p45"/>
            <p:cNvCxnSpPr/>
            <p:nvPr/>
          </p:nvCxnSpPr>
          <p:spPr>
            <a:xfrm rot="10800000">
              <a:off x="4770227" y="3141512"/>
              <a:ext cx="910500" cy="0"/>
            </a:xfrm>
            <a:prstGeom prst="straightConnector1">
              <a:avLst/>
            </a:prstGeom>
            <a:noFill/>
            <a:ln w="50800" cap="flat" cmpd="sng">
              <a:solidFill>
                <a:srgbClr val="2D9D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21" name="Google Shape;571;p4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08248" y="2771239"/>
              <a:ext cx="1794429" cy="7711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DFDF1050-FB38-42C8-AF32-504CF78D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Интеграция с другими ИТ-системами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9497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Цвет электрик, снимок экрана, Лазурь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B967B4-F18D-FEBF-CC22-FE40D2CA10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DAD241-4A77-A2AA-CC16-592F54C72455}"/>
              </a:ext>
            </a:extLst>
          </p:cNvPr>
          <p:cNvSpPr txBox="1"/>
          <p:nvPr/>
        </p:nvSpPr>
        <p:spPr>
          <a:xfrm>
            <a:off x="1346911" y="1711137"/>
            <a:ext cx="472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</a:t>
            </a:r>
            <a:r>
              <a:rPr lang="en-US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</a:t>
            </a:r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 Разработка стратегии развития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3D88C3-3C2B-7AD9-55E8-6C664DC37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8466" y="505864"/>
            <a:ext cx="2098573" cy="446635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1CA68D2-8C33-E54C-647B-DC3204FB7F49}"/>
              </a:ext>
            </a:extLst>
          </p:cNvPr>
          <p:cNvSpPr txBox="1">
            <a:spLocks/>
          </p:cNvSpPr>
          <p:nvPr/>
        </p:nvSpPr>
        <p:spPr>
          <a:xfrm>
            <a:off x="427154" y="368532"/>
            <a:ext cx="9135946" cy="721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FFD086"/>
                </a:solidFill>
              </a:rPr>
              <a:t>Поддержка цикла организационного </a:t>
            </a:r>
            <a:br>
              <a:rPr lang="ru-RU" sz="2400" dirty="0">
                <a:solidFill>
                  <a:srgbClr val="FFD086"/>
                </a:solidFill>
              </a:rPr>
            </a:br>
            <a:r>
              <a:rPr lang="ru-RU" sz="2400" dirty="0">
                <a:solidFill>
                  <a:srgbClr val="FFD086"/>
                </a:solidFill>
              </a:rPr>
              <a:t>развития с помощью Business Studio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DCF8254-07C1-FDBA-0773-8ADD2E98689E}"/>
              </a:ext>
            </a:extLst>
          </p:cNvPr>
          <p:cNvCxnSpPr>
            <a:cxnSpLocks/>
          </p:cNvCxnSpPr>
          <p:nvPr/>
        </p:nvCxnSpPr>
        <p:spPr>
          <a:xfrm>
            <a:off x="515938" y="1185672"/>
            <a:ext cx="1122362" cy="0"/>
          </a:xfrm>
          <a:prstGeom prst="line">
            <a:avLst/>
          </a:prstGeom>
          <a:ln w="28575">
            <a:solidFill>
              <a:srgbClr val="2198E3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id="{84CF918B-B1BC-4761-BF99-E73DA3F99B50}"/>
              </a:ext>
            </a:extLst>
          </p:cNvPr>
          <p:cNvSpPr/>
          <p:nvPr/>
        </p:nvSpPr>
        <p:spPr>
          <a:xfrm>
            <a:off x="365944" y="4601017"/>
            <a:ext cx="804919" cy="804919"/>
          </a:xfrm>
          <a:prstGeom prst="ellipse">
            <a:avLst/>
          </a:prstGeom>
          <a:solidFill>
            <a:srgbClr val="77B6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EB4C5D-53C4-47B3-AD43-7EDB33E3E3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4751009"/>
            <a:ext cx="504933" cy="5049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C1C1E3-6BF8-4FCF-90A3-9F9E90926FB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3669364"/>
            <a:ext cx="504933" cy="5049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F4AE96-0E70-4218-89BD-91ECD1A206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631555"/>
            <a:ext cx="504933" cy="504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576999-2004-496C-9ABD-2B60E253A43A}"/>
              </a:ext>
            </a:extLst>
          </p:cNvPr>
          <p:cNvSpPr txBox="1"/>
          <p:nvPr/>
        </p:nvSpPr>
        <p:spPr>
          <a:xfrm>
            <a:off x="1346911" y="2736768"/>
            <a:ext cx="47275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02. Проектирование архитектуры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F11BAA-3B71-46E9-87B4-C235862A44C4}"/>
              </a:ext>
            </a:extLst>
          </p:cNvPr>
          <p:cNvSpPr txBox="1"/>
          <p:nvPr/>
        </p:nvSpPr>
        <p:spPr>
          <a:xfrm>
            <a:off x="1346911" y="3740803"/>
            <a:ext cx="472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alpha val="3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03. Реализация изменений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A9B0FD-A1D8-4E21-8435-3ACDAF1B8C40}"/>
              </a:ext>
            </a:extLst>
          </p:cNvPr>
          <p:cNvSpPr txBox="1"/>
          <p:nvPr/>
        </p:nvSpPr>
        <p:spPr>
          <a:xfrm>
            <a:off x="1346911" y="4789777"/>
            <a:ext cx="531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7B6F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04. Мониторинг функционирования компании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2F241-AE6B-482F-AA2C-E4742F3A9653}"/>
              </a:ext>
            </a:extLst>
          </p:cNvPr>
          <p:cNvSpPr txBox="1"/>
          <p:nvPr/>
        </p:nvSpPr>
        <p:spPr>
          <a:xfrm>
            <a:off x="1549611" y="5291670"/>
            <a:ext cx="3856774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77B6F5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Сбор значений показателей</a:t>
            </a:r>
          </a:p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77B6F5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Контроль достижения показателей и целей</a:t>
            </a:r>
          </a:p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77B6F5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Сбор сообщений о несоответствиях</a:t>
            </a:r>
          </a:p>
          <a:p>
            <a:pPr marL="171450" indent="-171450">
              <a:lnSpc>
                <a:spcPts val="1600"/>
              </a:lnSpc>
              <a:spcBef>
                <a:spcPts val="600"/>
              </a:spcBef>
              <a:buClr>
                <a:srgbClr val="77B6F5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 "/>
                <a:ea typeface="Roboto Medium" panose="02000000000000000000" pitchFamily="2" charset="0"/>
                <a:cs typeface="Roboto Medium" panose="02000000000000000000" pitchFamily="2" charset="0"/>
              </a:rPr>
              <a:t>Мониторинг инцидентов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74B6F3-23EC-4EFD-A89A-617F82363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2650139"/>
            <a:ext cx="504933" cy="504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20D7D-978E-8D76-18A0-6C94BAF6CA56}"/>
              </a:ext>
            </a:extLst>
          </p:cNvPr>
          <p:cNvSpPr txBox="1"/>
          <p:nvPr/>
        </p:nvSpPr>
        <p:spPr>
          <a:xfrm>
            <a:off x="8208917" y="3548340"/>
            <a:ext cx="1549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Управление</a:t>
            </a:r>
            <a:b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требованиями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AB54C35-8DD2-4371-9D0D-86AB4DCBB2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460" y="1179885"/>
            <a:ext cx="5166464" cy="51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07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16510" y="1221804"/>
            <a:ext cx="95990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Контроль достижения показателей и целей с осуществляется с помощью Стратегической карты или табличного представления.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4B7B-1161-45C8-8D2F-9F242A6D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Контроль достижения показателей и целей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8F9F9-FBEC-46B6-B1E8-B2134FFBB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1" y="1889846"/>
            <a:ext cx="5268603" cy="456012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D73803-5852-4746-803C-291105EE1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7" r="394"/>
          <a:stretch/>
        </p:blipFill>
        <p:spPr>
          <a:xfrm>
            <a:off x="5801039" y="4169909"/>
            <a:ext cx="6211264" cy="2517039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72480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792735" y="1678809"/>
            <a:ext cx="1034439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Случаи реализации риска называют инцидентами. Каждый инцидент характеризуется рядом параметров: временем возникновения, временем обнаружения, автоматически рассчитывается время тишины.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4B7B-1161-45C8-8D2F-9F242A6D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Мониторинг инцидентов рисков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F12373-3094-45A2-AF83-CE43C9E39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9" y="2805295"/>
            <a:ext cx="10331730" cy="2723310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566788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F32E2F5-045E-4149-8653-56DF39A5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Управление жизненным циклом модели</a:t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D4708D-7234-422A-9033-ED7707D99641}"/>
              </a:ext>
            </a:extLst>
          </p:cNvPr>
          <p:cNvSpPr/>
          <p:nvPr/>
        </p:nvSpPr>
        <p:spPr>
          <a:xfrm>
            <a:off x="436552" y="1610970"/>
            <a:ext cx="5178281" cy="255371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  <a:buClr>
                <a:srgbClr val="009DBC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Поддержка веток в модели корпоративной архитектуры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Отдельные «песочницы» для крупных проектов и отдельных задач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Ведение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роадмепа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 архитектуры</a:t>
            </a:r>
            <a:endParaRPr lang="en-US" sz="1600" dirty="0">
              <a:solidFill>
                <a:schemeClr val="bg1"/>
              </a:solidFill>
              <a:latin typeface="Roboto Medium"/>
            </a:endParaRP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endParaRPr lang="ru-RU" sz="1467" dirty="0">
              <a:solidFill>
                <a:schemeClr val="bg1"/>
              </a:solidFill>
              <a:latin typeface="Montserrat Light" pitchFamily="2" charset="-52"/>
            </a:endParaRPr>
          </a:p>
          <a:p>
            <a:pPr>
              <a:lnSpc>
                <a:spcPct val="90000"/>
              </a:lnSpc>
              <a:spcAft>
                <a:spcPts val="800"/>
              </a:spcAft>
              <a:buClr>
                <a:srgbClr val="009DBC"/>
              </a:buClr>
              <a:buSzPts val="1800"/>
            </a:pPr>
            <a:endParaRPr lang="ru-RU" sz="1467" dirty="0">
              <a:solidFill>
                <a:srgbClr val="F8F8F8"/>
              </a:solidFill>
              <a:latin typeface="Montserrat SemiBold" pitchFamily="2" charset="-52"/>
              <a:ea typeface="Open Sans SemiBold" pitchFamily="2" charset="0"/>
              <a:cs typeface="Open Sans SemiBold" pitchFamily="2" charset="0"/>
              <a:sym typeface="Open Sans"/>
            </a:endParaRPr>
          </a:p>
          <a:p>
            <a:pPr>
              <a:lnSpc>
                <a:spcPct val="90000"/>
              </a:lnSpc>
              <a:spcAft>
                <a:spcPts val="800"/>
              </a:spcAft>
              <a:buClr>
                <a:srgbClr val="009DBC"/>
              </a:buClr>
              <a:buSzPts val="1800"/>
            </a:pPr>
            <a:endParaRPr lang="ru-RU" sz="1467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A89F4-655E-4692-8B44-33E52BAD1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33" y="1610970"/>
            <a:ext cx="6419230" cy="3450336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35865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95597" y="1217883"/>
            <a:ext cx="10711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Поддержка разработки модели на нескольких языках. Переключение языка модели в интерфейсе программы. Удобные возможности для перевода: можно вводить данные сразу на всех языках или перевести модель на другие языки потом.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A688ED7-A535-4172-96FC-93EE3A49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Мультиязычность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D84683-349E-470D-BEA3-81FBFEBCC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7" y="2370598"/>
            <a:ext cx="5826730" cy="364126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A8367D-4782-4D0F-9DE5-F0C51EAD3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62" y="2370598"/>
            <a:ext cx="5826731" cy="364126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116201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92792" y="1434527"/>
            <a:ext cx="5717484" cy="48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tabLst>
                <a:tab pos="359824" algn="l"/>
                <a:tab pos="480472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Business Studio позволяет компании разработать, внедрить и подготовить к сертификации систему управления в соответствии с требованиями стандартов ISO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на всех этапах:</a:t>
            </a:r>
            <a:endParaRPr lang="ru-RU" sz="1600" dirty="0">
              <a:solidFill>
                <a:srgbClr val="F8F8F8"/>
              </a:solidFill>
              <a:latin typeface="Roboto Medium"/>
            </a:endParaRPr>
          </a:p>
          <a:p>
            <a:pPr marL="380990" indent="-380990">
              <a:spcBef>
                <a:spcPts val="800"/>
              </a:spcBef>
              <a:buClr>
                <a:srgbClr val="2197E4"/>
              </a:buClr>
              <a:buFont typeface="Wingdings" panose="05000000000000000000" pitchFamily="2" charset="2"/>
              <a:buChar char="ü"/>
              <a:tabLst>
                <a:tab pos="359824" algn="l"/>
                <a:tab pos="480472" algn="l"/>
              </a:tabLst>
            </a:pPr>
            <a:r>
              <a:rPr lang="ru-RU" sz="1500" dirty="0">
                <a:solidFill>
                  <a:srgbClr val="F8F8F8"/>
                </a:solidFill>
                <a:latin typeface="Roboto Medium"/>
              </a:rPr>
              <a:t>Разработка целей в области качества</a:t>
            </a:r>
          </a:p>
          <a:p>
            <a:pPr marL="380990" indent="-380990">
              <a:spcBef>
                <a:spcPts val="800"/>
              </a:spcBef>
              <a:buClr>
                <a:srgbClr val="2197E4"/>
              </a:buClr>
              <a:buFont typeface="Wingdings" panose="05000000000000000000" pitchFamily="2" charset="2"/>
              <a:buChar char="ü"/>
              <a:tabLst>
                <a:tab pos="359824" algn="l"/>
                <a:tab pos="480472" algn="l"/>
              </a:tabLst>
            </a:pPr>
            <a:r>
              <a:rPr lang="ru-RU" sz="1500" dirty="0">
                <a:solidFill>
                  <a:srgbClr val="F8F8F8"/>
                </a:solidFill>
                <a:latin typeface="Roboto Medium"/>
              </a:rPr>
              <a:t>Описание процессов</a:t>
            </a:r>
          </a:p>
          <a:p>
            <a:pPr marL="380990" indent="-380990">
              <a:spcBef>
                <a:spcPts val="800"/>
              </a:spcBef>
              <a:buClr>
                <a:srgbClr val="2197E4"/>
              </a:buClr>
              <a:buFont typeface="Wingdings" panose="05000000000000000000" pitchFamily="2" charset="2"/>
              <a:buChar char="ü"/>
              <a:tabLst>
                <a:tab pos="359824" algn="l"/>
                <a:tab pos="480472" algn="l"/>
              </a:tabLst>
            </a:pPr>
            <a:r>
              <a:rPr lang="ru-RU" sz="1500" dirty="0">
                <a:solidFill>
                  <a:srgbClr val="F8F8F8"/>
                </a:solidFill>
                <a:latin typeface="Roboto Medium"/>
              </a:rPr>
              <a:t>Разработка показателей процессов</a:t>
            </a:r>
          </a:p>
          <a:p>
            <a:pPr marL="380990" indent="-380990">
              <a:spcBef>
                <a:spcPts val="800"/>
              </a:spcBef>
              <a:buClr>
                <a:srgbClr val="2197E4"/>
              </a:buClr>
              <a:buFont typeface="Wingdings" panose="05000000000000000000" pitchFamily="2" charset="2"/>
              <a:buChar char="ü"/>
              <a:tabLst>
                <a:tab pos="359824" algn="l"/>
                <a:tab pos="480472" algn="l"/>
              </a:tabLst>
            </a:pPr>
            <a:r>
              <a:rPr lang="ru-RU" sz="1500" dirty="0">
                <a:solidFill>
                  <a:srgbClr val="F8F8F8"/>
                </a:solidFill>
                <a:latin typeface="Roboto Medium"/>
              </a:rPr>
              <a:t>Разработка документации СМК</a:t>
            </a:r>
          </a:p>
          <a:p>
            <a:pPr marL="380990" indent="-380990">
              <a:spcBef>
                <a:spcPts val="800"/>
              </a:spcBef>
              <a:buClr>
                <a:srgbClr val="2197E4"/>
              </a:buClr>
              <a:buFont typeface="Wingdings" panose="05000000000000000000" pitchFamily="2" charset="2"/>
              <a:buChar char="ü"/>
              <a:tabLst>
                <a:tab pos="359824" algn="l"/>
                <a:tab pos="480472" algn="l"/>
              </a:tabLst>
            </a:pPr>
            <a:r>
              <a:rPr lang="ru-RU" sz="1500" dirty="0">
                <a:solidFill>
                  <a:srgbClr val="F8F8F8"/>
                </a:solidFill>
                <a:latin typeface="Roboto Medium"/>
              </a:rPr>
              <a:t>Ознакомление персонала с документацией</a:t>
            </a:r>
          </a:p>
          <a:p>
            <a:pPr marL="380990" indent="-380990">
              <a:spcBef>
                <a:spcPts val="800"/>
              </a:spcBef>
              <a:buClr>
                <a:srgbClr val="2197E4"/>
              </a:buClr>
              <a:buFont typeface="Wingdings" panose="05000000000000000000" pitchFamily="2" charset="2"/>
              <a:buChar char="ü"/>
              <a:tabLst>
                <a:tab pos="359824" algn="l"/>
                <a:tab pos="480472" algn="l"/>
              </a:tabLst>
            </a:pPr>
            <a:r>
              <a:rPr lang="ru-RU" sz="1500" dirty="0">
                <a:solidFill>
                  <a:srgbClr val="F8F8F8"/>
                </a:solidFill>
                <a:latin typeface="Roboto Medium"/>
              </a:rPr>
              <a:t>Поддержание документации СМК</a:t>
            </a:r>
            <a:br>
              <a:rPr lang="ru-RU" sz="1500" dirty="0">
                <a:solidFill>
                  <a:srgbClr val="F8F8F8"/>
                </a:solidFill>
                <a:latin typeface="Roboto Medium"/>
              </a:rPr>
            </a:br>
            <a:r>
              <a:rPr lang="ru-RU" sz="1500" dirty="0">
                <a:solidFill>
                  <a:srgbClr val="F8F8F8"/>
                </a:solidFill>
                <a:latin typeface="Roboto Medium"/>
              </a:rPr>
              <a:t>в актуальном состоянии</a:t>
            </a:r>
          </a:p>
          <a:p>
            <a:pPr marL="380990" indent="-380990">
              <a:spcBef>
                <a:spcPts val="800"/>
              </a:spcBef>
              <a:buClr>
                <a:srgbClr val="2197E4"/>
              </a:buClr>
              <a:buFont typeface="Wingdings" panose="05000000000000000000" pitchFamily="2" charset="2"/>
              <a:buChar char="ü"/>
              <a:tabLst>
                <a:tab pos="359824" algn="l"/>
                <a:tab pos="480472" algn="l"/>
              </a:tabLst>
            </a:pPr>
            <a:r>
              <a:rPr lang="ru-RU" sz="1500" dirty="0">
                <a:solidFill>
                  <a:srgbClr val="F8F8F8"/>
                </a:solidFill>
                <a:latin typeface="Roboto Medium"/>
              </a:rPr>
              <a:t>Планирование и проведение внутренних аудитов</a:t>
            </a:r>
          </a:p>
          <a:p>
            <a:pPr marL="380990" indent="-380990">
              <a:spcBef>
                <a:spcPts val="800"/>
              </a:spcBef>
              <a:buClr>
                <a:srgbClr val="2197E4"/>
              </a:buClr>
              <a:buFont typeface="Wingdings" panose="05000000000000000000" pitchFamily="2" charset="2"/>
              <a:buChar char="ü"/>
              <a:tabLst>
                <a:tab pos="359824" algn="l"/>
                <a:tab pos="480472" algn="l"/>
              </a:tabLst>
            </a:pPr>
            <a:r>
              <a:rPr lang="ru-RU" sz="1500" dirty="0">
                <a:solidFill>
                  <a:srgbClr val="F8F8F8"/>
                </a:solidFill>
                <a:latin typeface="Roboto Medium"/>
              </a:rPr>
              <a:t>Анализ данных</a:t>
            </a:r>
          </a:p>
          <a:p>
            <a:pPr marL="380990" indent="-380990">
              <a:spcBef>
                <a:spcPts val="800"/>
              </a:spcBef>
              <a:buClr>
                <a:srgbClr val="2197E4"/>
              </a:buClr>
              <a:buFont typeface="Wingdings" panose="05000000000000000000" pitchFamily="2" charset="2"/>
              <a:buChar char="ü"/>
              <a:tabLst>
                <a:tab pos="359824" algn="l"/>
                <a:tab pos="480472" algn="l"/>
              </a:tabLst>
            </a:pPr>
            <a:r>
              <a:rPr lang="ru-RU" sz="1500" dirty="0">
                <a:solidFill>
                  <a:srgbClr val="F8F8F8"/>
                </a:solidFill>
                <a:latin typeface="Roboto Medium"/>
              </a:rPr>
              <a:t>Разработка корректирующих действий, устранение несоответствий</a:t>
            </a:r>
          </a:p>
          <a:p>
            <a:pPr marL="380990" indent="-380990">
              <a:spcBef>
                <a:spcPts val="800"/>
              </a:spcBef>
              <a:buClr>
                <a:srgbClr val="2197E4"/>
              </a:buClr>
              <a:buFont typeface="Wingdings" panose="05000000000000000000" pitchFamily="2" charset="2"/>
              <a:buChar char="ü"/>
              <a:tabLst>
                <a:tab pos="359824" algn="l"/>
                <a:tab pos="480472" algn="l"/>
              </a:tabLst>
            </a:pPr>
            <a:r>
              <a:rPr lang="ru-RU" sz="1500" dirty="0">
                <a:solidFill>
                  <a:srgbClr val="F8F8F8"/>
                </a:solidFill>
                <a:latin typeface="Roboto Medium"/>
              </a:rPr>
              <a:t>Подготовка к сертификации</a:t>
            </a:r>
            <a:endParaRPr lang="en-US" sz="1500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ADAE9-E915-4A7A-B715-F71E99E6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Поддержка функционирования </a:t>
            </a:r>
            <a:br>
              <a:rPr lang="ru-RU" dirty="0"/>
            </a:br>
            <a:r>
              <a:rPr lang="ru-RU" dirty="0"/>
              <a:t>Системы менеджмента качества</a:t>
            </a:r>
            <a:br>
              <a:rPr lang="ru-RU" dirty="0"/>
            </a:b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5E7125-D0D9-42C9-B2FD-EF7C565E9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12" y="1224020"/>
            <a:ext cx="6921588" cy="524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80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9634468-D041-4C9D-9CE1-DEB215321009}"/>
              </a:ext>
            </a:extLst>
          </p:cNvPr>
          <p:cNvSpPr/>
          <p:nvPr/>
        </p:nvSpPr>
        <p:spPr>
          <a:xfrm>
            <a:off x="538324" y="1418780"/>
            <a:ext cx="11115349" cy="4463762"/>
          </a:xfrm>
          <a:prstGeom prst="roundRect">
            <a:avLst>
              <a:gd name="adj" fmla="val 5224"/>
            </a:avLst>
          </a:prstGeom>
          <a:solidFill>
            <a:schemeClr val="bg1">
              <a:alpha val="95000"/>
            </a:schemeClr>
          </a:solidFill>
          <a:effectLst>
            <a:glow rad="406400">
              <a:srgbClr val="2D9DFF">
                <a:alpha val="1568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D439FEA-8BDB-4A0E-B048-4D6F25D86B3B}"/>
              </a:ext>
            </a:extLst>
          </p:cNvPr>
          <p:cNvGrpSpPr/>
          <p:nvPr/>
        </p:nvGrpSpPr>
        <p:grpSpPr>
          <a:xfrm>
            <a:off x="783988" y="1536041"/>
            <a:ext cx="10705435" cy="4265803"/>
            <a:chOff x="872338" y="1978604"/>
            <a:chExt cx="11042938" cy="4400288"/>
          </a:xfrm>
        </p:grpSpPr>
        <p:pic>
          <p:nvPicPr>
            <p:cNvPr id="46" name="Google Shape;736;p63">
              <a:extLst>
                <a:ext uri="{FF2B5EF4-FFF2-40B4-BE49-F238E27FC236}">
                  <a16:creationId xmlns:a16="http://schemas.microsoft.com/office/drawing/2014/main" id="{B4C5E7E3-36B7-4E40-960C-3F19A0836DA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69256" y="1978604"/>
              <a:ext cx="772552" cy="788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737;p63">
              <a:extLst>
                <a:ext uri="{FF2B5EF4-FFF2-40B4-BE49-F238E27FC236}">
                  <a16:creationId xmlns:a16="http://schemas.microsoft.com/office/drawing/2014/main" id="{59E75C79-3F48-4CB7-88D4-1C756BDFCC5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19898" y="2246549"/>
              <a:ext cx="1437417" cy="388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738;p63">
              <a:extLst>
                <a:ext uri="{FF2B5EF4-FFF2-40B4-BE49-F238E27FC236}">
                  <a16:creationId xmlns:a16="http://schemas.microsoft.com/office/drawing/2014/main" id="{20F7AA6D-C588-4F2D-9397-688EB97E335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16891" y="2246550"/>
              <a:ext cx="1568422" cy="388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741;p63">
              <a:extLst>
                <a:ext uri="{FF2B5EF4-FFF2-40B4-BE49-F238E27FC236}">
                  <a16:creationId xmlns:a16="http://schemas.microsoft.com/office/drawing/2014/main" id="{746885EF-F23C-4215-8922-3B9A43ECEF5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59819" y="2201278"/>
              <a:ext cx="1437417" cy="507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743;p63">
              <a:extLst>
                <a:ext uri="{FF2B5EF4-FFF2-40B4-BE49-F238E27FC236}">
                  <a16:creationId xmlns:a16="http://schemas.microsoft.com/office/drawing/2014/main" id="{CC706249-CF8D-4CED-AAB6-4C456C90729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20483" y="5986588"/>
              <a:ext cx="1437417" cy="177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744;p63">
              <a:extLst>
                <a:ext uri="{FF2B5EF4-FFF2-40B4-BE49-F238E27FC236}">
                  <a16:creationId xmlns:a16="http://schemas.microsoft.com/office/drawing/2014/main" id="{E4FD7E9E-9371-4E17-AE86-F51E06BA6E6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914022" y="3913153"/>
              <a:ext cx="540842" cy="819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745;p63">
              <a:extLst>
                <a:ext uri="{FF2B5EF4-FFF2-40B4-BE49-F238E27FC236}">
                  <a16:creationId xmlns:a16="http://schemas.microsoft.com/office/drawing/2014/main" id="{4772EEA9-E376-4442-886B-C71EF32F611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604752" y="4148310"/>
              <a:ext cx="1437417" cy="21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749;p63">
              <a:extLst>
                <a:ext uri="{FF2B5EF4-FFF2-40B4-BE49-F238E27FC236}">
                  <a16:creationId xmlns:a16="http://schemas.microsoft.com/office/drawing/2014/main" id="{5FEBDE93-A141-45DE-8B65-EC93B419623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405404" y="5846757"/>
              <a:ext cx="1475218" cy="34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751;p63">
              <a:extLst>
                <a:ext uri="{FF2B5EF4-FFF2-40B4-BE49-F238E27FC236}">
                  <a16:creationId xmlns:a16="http://schemas.microsoft.com/office/drawing/2014/main" id="{C3A0B468-414E-474F-BE59-C898859E3DA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72338" y="4043317"/>
              <a:ext cx="1384675" cy="3987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752;p63">
              <a:extLst>
                <a:ext uri="{FF2B5EF4-FFF2-40B4-BE49-F238E27FC236}">
                  <a16:creationId xmlns:a16="http://schemas.microsoft.com/office/drawing/2014/main" id="{1F40E04D-8CF4-4303-A667-74A126E7B817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334731" y="5018227"/>
              <a:ext cx="1459106" cy="315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753;p63">
              <a:extLst>
                <a:ext uri="{FF2B5EF4-FFF2-40B4-BE49-F238E27FC236}">
                  <a16:creationId xmlns:a16="http://schemas.microsoft.com/office/drawing/2014/main" id="{2F3A0BA1-89C8-470E-BE33-DB06805CC2A8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847718" y="2054802"/>
              <a:ext cx="545207" cy="751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755;p63">
              <a:extLst>
                <a:ext uri="{FF2B5EF4-FFF2-40B4-BE49-F238E27FC236}">
                  <a16:creationId xmlns:a16="http://schemas.microsoft.com/office/drawing/2014/main" id="{1A3D69B6-04A8-4965-B9E3-2E99B81F7FE7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656156" y="5012695"/>
              <a:ext cx="1437417" cy="405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757;p63">
              <a:extLst>
                <a:ext uri="{FF2B5EF4-FFF2-40B4-BE49-F238E27FC236}">
                  <a16:creationId xmlns:a16="http://schemas.microsoft.com/office/drawing/2014/main" id="{793CA36D-FDC7-47F3-A2C5-ED8B38FF2D69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498123" y="3005698"/>
              <a:ext cx="1659209" cy="643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758;p63">
              <a:extLst>
                <a:ext uri="{FF2B5EF4-FFF2-40B4-BE49-F238E27FC236}">
                  <a16:creationId xmlns:a16="http://schemas.microsoft.com/office/drawing/2014/main" id="{2CDA5661-DAA9-4E07-9C93-80732325D1F2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463390" y="5956624"/>
              <a:ext cx="1531675" cy="279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759;p63">
              <a:extLst>
                <a:ext uri="{FF2B5EF4-FFF2-40B4-BE49-F238E27FC236}">
                  <a16:creationId xmlns:a16="http://schemas.microsoft.com/office/drawing/2014/main" id="{6B456782-AD7E-4208-A546-3BA9D11EC0AC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687357" y="5838439"/>
              <a:ext cx="1287662" cy="473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760;p63">
              <a:extLst>
                <a:ext uri="{FF2B5EF4-FFF2-40B4-BE49-F238E27FC236}">
                  <a16:creationId xmlns:a16="http://schemas.microsoft.com/office/drawing/2014/main" id="{0A1D6350-9762-4F6F-BCE2-A3B47623B524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8344017" y="4120733"/>
              <a:ext cx="1372184" cy="290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761;p63">
              <a:extLst>
                <a:ext uri="{FF2B5EF4-FFF2-40B4-BE49-F238E27FC236}">
                  <a16:creationId xmlns:a16="http://schemas.microsoft.com/office/drawing/2014/main" id="{E3DF0537-20A1-4B02-B201-EA130CF217BC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584140" y="5656871"/>
              <a:ext cx="960287" cy="722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762;p63">
              <a:extLst>
                <a:ext uri="{FF2B5EF4-FFF2-40B4-BE49-F238E27FC236}">
                  <a16:creationId xmlns:a16="http://schemas.microsoft.com/office/drawing/2014/main" id="{0415028E-B7AD-496A-8AA1-2F5278B0886F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08064" y="3171315"/>
              <a:ext cx="1279100" cy="376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763;p63">
              <a:extLst>
                <a:ext uri="{FF2B5EF4-FFF2-40B4-BE49-F238E27FC236}">
                  <a16:creationId xmlns:a16="http://schemas.microsoft.com/office/drawing/2014/main" id="{518F23C5-CED6-40BC-89EC-E992178AC4F3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344017" y="5051995"/>
              <a:ext cx="1627641" cy="3255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764;p63">
              <a:extLst>
                <a:ext uri="{FF2B5EF4-FFF2-40B4-BE49-F238E27FC236}">
                  <a16:creationId xmlns:a16="http://schemas.microsoft.com/office/drawing/2014/main" id="{350868AD-E7BF-47F2-8FE9-2AE7586D456A}"/>
                </a:ext>
              </a:extLst>
            </p:cNvPr>
            <p:cNvPicPr preferRelativeResize="0"/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10288514" y="4106429"/>
              <a:ext cx="1583131" cy="226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765;p63">
              <a:extLst>
                <a:ext uri="{FF2B5EF4-FFF2-40B4-BE49-F238E27FC236}">
                  <a16:creationId xmlns:a16="http://schemas.microsoft.com/office/drawing/2014/main" id="{7179680D-80DD-4092-9E58-F4EF1AF49580}"/>
                </a:ext>
              </a:extLst>
            </p:cNvPr>
            <p:cNvPicPr preferRelativeResize="0"/>
            <p:nvPr/>
          </p:nvPicPr>
          <p:blipFill rotWithShape="1"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8305866" y="2994954"/>
              <a:ext cx="1587540" cy="818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F073D1DF-E2C4-44B6-A020-2D24B994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803" y="4840145"/>
              <a:ext cx="790625" cy="790625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0D035FA-88F4-4DC2-82E8-737AC46BC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130" y="4872458"/>
              <a:ext cx="922805" cy="615511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6B5C8883-1165-4009-9154-C632AD50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4442" y="3996119"/>
              <a:ext cx="1583131" cy="493182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6D88F53-0E71-40E5-985A-D0649D8FD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4931" y="2307677"/>
              <a:ext cx="1700345" cy="302189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E73EF1F-0DC4-4315-BB9E-F430D6496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9482" y="3006495"/>
              <a:ext cx="1358828" cy="763639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CCF342BA-EB08-4410-9804-A3368AF5B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157" y="4836340"/>
              <a:ext cx="1018748" cy="636718"/>
            </a:xfrm>
            <a:prstGeom prst="rect">
              <a:avLst/>
            </a:prstGeom>
          </p:spPr>
        </p:pic>
      </p:grpSp>
      <p:pic>
        <p:nvPicPr>
          <p:cNvPr id="1026" name="Picture 2" descr="https://www.pochta.ru/assets/Logo_Kirillicza_odnostrochnyj_2_d21c5f7d3f.png">
            <a:extLst>
              <a:ext uri="{FF2B5EF4-FFF2-40B4-BE49-F238E27FC236}">
                <a16:creationId xmlns:a16="http://schemas.microsoft.com/office/drawing/2014/main" id="{74DB7C0E-755C-4FE3-AEAD-68CDD4F8E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8" y="2753664"/>
            <a:ext cx="1810201" cy="2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2B3121E-43F9-49AB-AE25-7DD8F69E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Roboto Bold" panose="02000000000000000000" pitchFamily="2" charset="0"/>
                <a:cs typeface="Roboto Medium" panose="02000000000000000000" pitchFamily="2" charset="0"/>
              </a:rPr>
              <a:t>Business Studio</a:t>
            </a:r>
            <a:r>
              <a:rPr lang="ru-RU">
                <a:ea typeface="Roboto Bold" panose="02000000000000000000" pitchFamily="2" charset="0"/>
                <a:cs typeface="Roboto Medium" panose="02000000000000000000" pitchFamily="2" charset="0"/>
              </a:rPr>
              <a:t> сегодня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DBC566-191B-4105-8A63-533739E4E05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46013" y="2595356"/>
            <a:ext cx="774759" cy="6188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413693-DC68-45F4-99A9-EFBEC29E05BB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275" y="5226468"/>
            <a:ext cx="1454583" cy="495956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C0DFD6E-5D2F-4D8D-A510-09FC21E3E26C}"/>
              </a:ext>
            </a:extLst>
          </p:cNvPr>
          <p:cNvSpPr/>
          <p:nvPr/>
        </p:nvSpPr>
        <p:spPr>
          <a:xfrm>
            <a:off x="3943406" y="6151004"/>
            <a:ext cx="4143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latin typeface="Roboto Medium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Клиенты и отзывы по отраслям</a:t>
            </a:r>
            <a:endParaRPr lang="ru-RU" sz="1600" dirty="0">
              <a:solidFill>
                <a:srgbClr val="FFFFFF"/>
              </a:solidFill>
              <a:latin typeface="Roboto Medium"/>
            </a:endParaRPr>
          </a:p>
        </p:txBody>
      </p:sp>
      <p:pic>
        <p:nvPicPr>
          <p:cNvPr id="40" name="Рисунок 39" descr="Поделиться">
            <a:extLst>
              <a:ext uri="{FF2B5EF4-FFF2-40B4-BE49-F238E27FC236}">
                <a16:creationId xmlns:a16="http://schemas.microsoft.com/office/drawing/2014/main" id="{B9E5F5E3-773E-4B3E-8865-384943B78A1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578211" y="6235913"/>
            <a:ext cx="225903" cy="2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970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23154" y="1830613"/>
            <a:ext cx="35873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</a:pPr>
            <a:r>
              <a:rPr lang="en-US" sz="1600" dirty="0">
                <a:latin typeface="Roboto Medium" panose="02000000000000000000"/>
              </a:rPr>
              <a:t>Business Studio </a:t>
            </a:r>
            <a:r>
              <a:rPr lang="ru-RU" sz="1600" dirty="0"/>
              <a:t>позволяет формализовать бизнес-процессы, распределить ответственность между руководителями, формировать базу взаимоувязанной регламентирующей документации, определять основные направления совершенствования бизнес-процессов и организационной структуры. </a:t>
            </a:r>
            <a:br>
              <a:rPr lang="ru-RU" sz="1600" dirty="0"/>
            </a:br>
            <a:r>
              <a:rPr lang="ru-RU" sz="1600" dirty="0"/>
              <a:t>Вся документация СМК оперативно размещается в </a:t>
            </a:r>
            <a:r>
              <a:rPr lang="ru-RU" sz="1600" dirty="0" err="1"/>
              <a:t>web</a:t>
            </a:r>
            <a:r>
              <a:rPr lang="ru-RU" sz="1600" dirty="0"/>
              <a:t>-формате для предоставления заинтересованным лицам.</a:t>
            </a:r>
            <a:endParaRPr lang="ru-RU" sz="1600" dirty="0">
              <a:solidFill>
                <a:schemeClr val="bg1"/>
              </a:solidFill>
              <a:latin typeface="Roboto Medium" panose="0200000000000000000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661282-0DD8-4273-B9D2-C213D3479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72" y="1444177"/>
            <a:ext cx="6181552" cy="291604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A7A9A8-AC40-4E9C-9C8E-02A7909F9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12" y="1898287"/>
            <a:ext cx="7152017" cy="1562751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7A9775-32B7-4AAF-A328-B314ACB3D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61" y="2188282"/>
            <a:ext cx="4744498" cy="4343876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5A2D5A9-4125-49C7-9EBD-35303CFD4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Поддержка функционирования </a:t>
            </a:r>
            <a:br>
              <a:rPr lang="ru-RU" dirty="0"/>
            </a:br>
            <a:r>
              <a:rPr lang="ru-RU" dirty="0"/>
              <a:t>Системы менеджмента качества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8CF9456-EAC6-48FD-8BCF-9F1B4A56A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518504"/>
            <a:ext cx="5424801" cy="315879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A4373E9-38BD-4A69-8379-39C5C532A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9253" y="2935123"/>
            <a:ext cx="6498866" cy="3784209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3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616489" y="4156424"/>
            <a:ext cx="5425016" cy="2884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  <a:buClr>
                <a:srgbClr val="009DBC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sym typeface="Open Sans"/>
              </a:rPr>
              <a:t>Нотации моделирования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Полный набор популярных нотации для моделирования всех слоев корпоративной архитектуры от бизнес-процессов до ИТ</a:t>
            </a:r>
            <a:br>
              <a:rPr lang="ru-RU" sz="1600" dirty="0">
                <a:solidFill>
                  <a:schemeClr val="bg1"/>
                </a:solidFill>
                <a:latin typeface="Roboto Medium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</a:rPr>
              <a:t>(Стратегические карты, 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VAD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, BPMN, 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ArchiMate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UML, C4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ERD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)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Бесшовное моделирования корпоративной архитектуры за счет проработанного мэппинга нотаций - использование одного объекта на диаграммах разных нотаций</a:t>
            </a:r>
            <a:endParaRPr lang="en-US" sz="1600" dirty="0">
              <a:solidFill>
                <a:schemeClr val="bg1"/>
              </a:solidFill>
              <a:latin typeface="Roboto Medium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buClr>
                <a:srgbClr val="009DBC"/>
              </a:buClr>
              <a:buSzPts val="1800"/>
            </a:pPr>
            <a:endParaRPr lang="ru-RU" sz="12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248E67-804E-4859-8D42-91009F8A2A5F}"/>
              </a:ext>
            </a:extLst>
          </p:cNvPr>
          <p:cNvSpPr/>
          <p:nvPr/>
        </p:nvSpPr>
        <p:spPr>
          <a:xfrm>
            <a:off x="6652928" y="4553534"/>
            <a:ext cx="5656376" cy="2240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  <a:buClr>
                <a:srgbClr val="009DBC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sym typeface="Open Sans"/>
              </a:rPr>
              <a:t>Мультимодальный интерфейс моделирования</a:t>
            </a:r>
          </a:p>
          <a:p>
            <a:pPr>
              <a:lnSpc>
                <a:spcPct val="90000"/>
              </a:lnSpc>
              <a:spcAft>
                <a:spcPts val="800"/>
              </a:spcAft>
              <a:buClr>
                <a:srgbClr val="009DBC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Создание моделей с помощью: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Диаграмм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Иерархических репозиториев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Окон свойств объекта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Таблиц</a:t>
            </a:r>
          </a:p>
          <a:p>
            <a:pPr>
              <a:lnSpc>
                <a:spcPct val="90000"/>
              </a:lnSpc>
              <a:spcAft>
                <a:spcPts val="800"/>
              </a:spcAft>
              <a:buClr>
                <a:srgbClr val="009DBC"/>
              </a:buClr>
              <a:buSzPts val="1800"/>
            </a:pPr>
            <a:endParaRPr lang="ru-RU" sz="1467" dirty="0">
              <a:solidFill>
                <a:schemeClr val="bg1"/>
              </a:solidFill>
              <a:latin typeface="Montserrat Light" pitchFamily="2" charset="-52"/>
              <a:sym typeface="Open San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D807275-9681-4FD5-A664-D26CCA52FB94}"/>
              </a:ext>
            </a:extLst>
          </p:cNvPr>
          <p:cNvSpPr/>
          <p:nvPr/>
        </p:nvSpPr>
        <p:spPr>
          <a:xfrm>
            <a:off x="616870" y="1276383"/>
            <a:ext cx="5425016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  <a:buClr>
                <a:srgbClr val="009DBC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Быстрый результат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Business Studio отличается простотой, удобством и высокой скоростью освоения специалистами  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Самый обширный функционал «из коробки» на рынке</a:t>
            </a:r>
            <a:r>
              <a:rPr lang="ru-RU" sz="1600" dirty="0">
                <a:latin typeface="Roboto Medium"/>
              </a:rPr>
              <a:t> 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Готовые отчеты и шаблоны документов по всем аспектам архитектуры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Трудозатраты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на кастомизацию, благодаря концепции </a:t>
            </a:r>
            <a:r>
              <a:rPr lang="en-US" sz="1600" dirty="0" err="1">
                <a:solidFill>
                  <a:schemeClr val="bg1"/>
                </a:solidFill>
                <a:latin typeface="Roboto Medium"/>
              </a:rPr>
              <a:t>NoCode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, в 3-4 раза ниже по сравнению с другими решениями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01AEC-B4C6-49A9-B268-58405D42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Преимущества </a:t>
            </a:r>
            <a:r>
              <a:rPr lang="en-US" sz="2700" dirty="0"/>
              <a:t>Business Studio</a:t>
            </a:r>
            <a:br>
              <a:rPr lang="en-US" dirty="0"/>
            </a:br>
            <a:endParaRPr lang="ru-RU" dirty="0"/>
          </a:p>
        </p:txBody>
      </p:sp>
      <p:grpSp>
        <p:nvGrpSpPr>
          <p:cNvPr id="10" name="Google Shape;13827;p77">
            <a:extLst>
              <a:ext uri="{FF2B5EF4-FFF2-40B4-BE49-F238E27FC236}">
                <a16:creationId xmlns:a16="http://schemas.microsoft.com/office/drawing/2014/main" id="{6DB1E3E3-9215-49C9-AF19-E4CD99E43ED6}"/>
              </a:ext>
            </a:extLst>
          </p:cNvPr>
          <p:cNvGrpSpPr/>
          <p:nvPr/>
        </p:nvGrpSpPr>
        <p:grpSpPr>
          <a:xfrm>
            <a:off x="185641" y="1288258"/>
            <a:ext cx="368987" cy="363666"/>
            <a:chOff x="-64774725" y="1916550"/>
            <a:chExt cx="319000" cy="314400"/>
          </a:xfrm>
        </p:grpSpPr>
        <p:sp>
          <p:nvSpPr>
            <p:cNvPr id="11" name="Google Shape;13828;p77">
              <a:extLst>
                <a:ext uri="{FF2B5EF4-FFF2-40B4-BE49-F238E27FC236}">
                  <a16:creationId xmlns:a16="http://schemas.microsoft.com/office/drawing/2014/main" id="{3D2AAB5F-5FC7-4205-BC16-779ECE23BDA6}"/>
                </a:ext>
              </a:extLst>
            </p:cNvPr>
            <p:cNvSpPr/>
            <p:nvPr/>
          </p:nvSpPr>
          <p:spPr>
            <a:xfrm>
              <a:off x="-64774725" y="1916550"/>
              <a:ext cx="319000" cy="314400"/>
            </a:xfrm>
            <a:custGeom>
              <a:avLst/>
              <a:gdLst/>
              <a:ahLst/>
              <a:cxnLst/>
              <a:rect l="l" t="t" r="r" b="b"/>
              <a:pathLst>
                <a:path w="12760" h="12576" extrusionOk="0">
                  <a:moveTo>
                    <a:pt x="11436" y="856"/>
                  </a:moveTo>
                  <a:cubicBezTo>
                    <a:pt x="11562" y="856"/>
                    <a:pt x="11657" y="888"/>
                    <a:pt x="11783" y="951"/>
                  </a:cubicBezTo>
                  <a:cubicBezTo>
                    <a:pt x="11877" y="1077"/>
                    <a:pt x="11940" y="1203"/>
                    <a:pt x="11909" y="1329"/>
                  </a:cubicBezTo>
                  <a:cubicBezTo>
                    <a:pt x="11814" y="2431"/>
                    <a:pt x="11562" y="3440"/>
                    <a:pt x="11090" y="4416"/>
                  </a:cubicBezTo>
                  <a:lnTo>
                    <a:pt x="8317" y="1675"/>
                  </a:lnTo>
                  <a:cubicBezTo>
                    <a:pt x="9263" y="1234"/>
                    <a:pt x="10334" y="951"/>
                    <a:pt x="11436" y="856"/>
                  </a:cubicBezTo>
                  <a:close/>
                  <a:moveTo>
                    <a:pt x="3781" y="4542"/>
                  </a:moveTo>
                  <a:lnTo>
                    <a:pt x="3781" y="4542"/>
                  </a:lnTo>
                  <a:cubicBezTo>
                    <a:pt x="3529" y="4983"/>
                    <a:pt x="3245" y="5456"/>
                    <a:pt x="3056" y="5960"/>
                  </a:cubicBezTo>
                  <a:cubicBezTo>
                    <a:pt x="2878" y="5949"/>
                    <a:pt x="2699" y="5942"/>
                    <a:pt x="2522" y="5942"/>
                  </a:cubicBezTo>
                  <a:cubicBezTo>
                    <a:pt x="2167" y="5942"/>
                    <a:pt x="1817" y="5970"/>
                    <a:pt x="1481" y="6054"/>
                  </a:cubicBezTo>
                  <a:cubicBezTo>
                    <a:pt x="1544" y="5928"/>
                    <a:pt x="1670" y="5802"/>
                    <a:pt x="1733" y="5739"/>
                  </a:cubicBezTo>
                  <a:cubicBezTo>
                    <a:pt x="2331" y="5141"/>
                    <a:pt x="2993" y="4731"/>
                    <a:pt x="3781" y="4542"/>
                  </a:cubicBezTo>
                  <a:close/>
                  <a:moveTo>
                    <a:pt x="7561" y="2022"/>
                  </a:moveTo>
                  <a:lnTo>
                    <a:pt x="10680" y="5141"/>
                  </a:lnTo>
                  <a:cubicBezTo>
                    <a:pt x="9546" y="7157"/>
                    <a:pt x="7687" y="8669"/>
                    <a:pt x="5419" y="9331"/>
                  </a:cubicBezTo>
                  <a:lnTo>
                    <a:pt x="3403" y="7346"/>
                  </a:lnTo>
                  <a:cubicBezTo>
                    <a:pt x="4064" y="5109"/>
                    <a:pt x="5576" y="3219"/>
                    <a:pt x="7561" y="2022"/>
                  </a:cubicBezTo>
                  <a:close/>
                  <a:moveTo>
                    <a:pt x="2899" y="8008"/>
                  </a:moveTo>
                  <a:lnTo>
                    <a:pt x="4789" y="9898"/>
                  </a:lnTo>
                  <a:lnTo>
                    <a:pt x="4316" y="10623"/>
                  </a:lnTo>
                  <a:lnTo>
                    <a:pt x="2142" y="8449"/>
                  </a:lnTo>
                  <a:lnTo>
                    <a:pt x="2899" y="8008"/>
                  </a:lnTo>
                  <a:close/>
                  <a:moveTo>
                    <a:pt x="2363" y="9867"/>
                  </a:moveTo>
                  <a:lnTo>
                    <a:pt x="2899" y="10371"/>
                  </a:lnTo>
                  <a:cubicBezTo>
                    <a:pt x="2741" y="10497"/>
                    <a:pt x="2520" y="10654"/>
                    <a:pt x="2300" y="10780"/>
                  </a:cubicBezTo>
                  <a:cubicBezTo>
                    <a:pt x="1985" y="10969"/>
                    <a:pt x="1733" y="11095"/>
                    <a:pt x="1638" y="11127"/>
                  </a:cubicBezTo>
                  <a:cubicBezTo>
                    <a:pt x="1701" y="10969"/>
                    <a:pt x="1796" y="10780"/>
                    <a:pt x="1985" y="10465"/>
                  </a:cubicBezTo>
                  <a:cubicBezTo>
                    <a:pt x="2142" y="10213"/>
                    <a:pt x="2268" y="10024"/>
                    <a:pt x="2363" y="9867"/>
                  </a:cubicBezTo>
                  <a:close/>
                  <a:moveTo>
                    <a:pt x="8191" y="8984"/>
                  </a:moveTo>
                  <a:lnTo>
                    <a:pt x="8191" y="8984"/>
                  </a:lnTo>
                  <a:cubicBezTo>
                    <a:pt x="7971" y="9867"/>
                    <a:pt x="7467" y="10686"/>
                    <a:pt x="6711" y="11284"/>
                  </a:cubicBezTo>
                  <a:cubicBezTo>
                    <a:pt x="6837" y="10749"/>
                    <a:pt x="6837" y="10245"/>
                    <a:pt x="6774" y="9741"/>
                  </a:cubicBezTo>
                  <a:cubicBezTo>
                    <a:pt x="7309" y="9551"/>
                    <a:pt x="7782" y="9268"/>
                    <a:pt x="8191" y="8984"/>
                  </a:cubicBezTo>
                  <a:close/>
                  <a:moveTo>
                    <a:pt x="11509" y="1"/>
                  </a:moveTo>
                  <a:cubicBezTo>
                    <a:pt x="11474" y="1"/>
                    <a:pt x="11440" y="2"/>
                    <a:pt x="11405" y="6"/>
                  </a:cubicBezTo>
                  <a:cubicBezTo>
                    <a:pt x="10365" y="100"/>
                    <a:pt x="9389" y="321"/>
                    <a:pt x="8412" y="730"/>
                  </a:cubicBezTo>
                  <a:cubicBezTo>
                    <a:pt x="7498" y="1077"/>
                    <a:pt x="6616" y="1644"/>
                    <a:pt x="5797" y="2274"/>
                  </a:cubicBezTo>
                  <a:cubicBezTo>
                    <a:pt x="5324" y="2652"/>
                    <a:pt x="4852" y="3093"/>
                    <a:pt x="4474" y="3566"/>
                  </a:cubicBezTo>
                  <a:cubicBezTo>
                    <a:pt x="3245" y="3629"/>
                    <a:pt x="2048" y="4196"/>
                    <a:pt x="1166" y="5109"/>
                  </a:cubicBezTo>
                  <a:cubicBezTo>
                    <a:pt x="725" y="5519"/>
                    <a:pt x="378" y="6054"/>
                    <a:pt x="95" y="6590"/>
                  </a:cubicBezTo>
                  <a:cubicBezTo>
                    <a:pt x="0" y="6748"/>
                    <a:pt x="63" y="6937"/>
                    <a:pt x="158" y="7063"/>
                  </a:cubicBezTo>
                  <a:cubicBezTo>
                    <a:pt x="252" y="7157"/>
                    <a:pt x="378" y="7189"/>
                    <a:pt x="441" y="7189"/>
                  </a:cubicBezTo>
                  <a:cubicBezTo>
                    <a:pt x="536" y="7189"/>
                    <a:pt x="567" y="7189"/>
                    <a:pt x="630" y="7157"/>
                  </a:cubicBezTo>
                  <a:cubicBezTo>
                    <a:pt x="1198" y="6873"/>
                    <a:pt x="1842" y="6743"/>
                    <a:pt x="2471" y="6743"/>
                  </a:cubicBezTo>
                  <a:cubicBezTo>
                    <a:pt x="2540" y="6743"/>
                    <a:pt x="2609" y="6744"/>
                    <a:pt x="2678" y="6748"/>
                  </a:cubicBezTo>
                  <a:cubicBezTo>
                    <a:pt x="2647" y="6905"/>
                    <a:pt x="2615" y="7031"/>
                    <a:pt x="2584" y="7189"/>
                  </a:cubicBezTo>
                  <a:lnTo>
                    <a:pt x="1229" y="7976"/>
                  </a:lnTo>
                  <a:cubicBezTo>
                    <a:pt x="1008" y="8134"/>
                    <a:pt x="945" y="8449"/>
                    <a:pt x="1166" y="8606"/>
                  </a:cubicBezTo>
                  <a:lnTo>
                    <a:pt x="1733" y="9173"/>
                  </a:lnTo>
                  <a:cubicBezTo>
                    <a:pt x="1544" y="9425"/>
                    <a:pt x="1323" y="9772"/>
                    <a:pt x="1103" y="10119"/>
                  </a:cubicBezTo>
                  <a:cubicBezTo>
                    <a:pt x="945" y="10465"/>
                    <a:pt x="788" y="10717"/>
                    <a:pt x="725" y="10906"/>
                  </a:cubicBezTo>
                  <a:cubicBezTo>
                    <a:pt x="599" y="11316"/>
                    <a:pt x="630" y="11599"/>
                    <a:pt x="851" y="11788"/>
                  </a:cubicBezTo>
                  <a:cubicBezTo>
                    <a:pt x="981" y="11918"/>
                    <a:pt x="1144" y="11961"/>
                    <a:pt x="1320" y="11961"/>
                  </a:cubicBezTo>
                  <a:cubicBezTo>
                    <a:pt x="1443" y="11961"/>
                    <a:pt x="1572" y="11940"/>
                    <a:pt x="1701" y="11914"/>
                  </a:cubicBezTo>
                  <a:cubicBezTo>
                    <a:pt x="1953" y="11820"/>
                    <a:pt x="2174" y="11694"/>
                    <a:pt x="2489" y="11505"/>
                  </a:cubicBezTo>
                  <a:cubicBezTo>
                    <a:pt x="2836" y="11316"/>
                    <a:pt x="3151" y="11095"/>
                    <a:pt x="3434" y="10875"/>
                  </a:cubicBezTo>
                  <a:lnTo>
                    <a:pt x="4033" y="11473"/>
                  </a:lnTo>
                  <a:cubicBezTo>
                    <a:pt x="4116" y="11557"/>
                    <a:pt x="4225" y="11597"/>
                    <a:pt x="4330" y="11597"/>
                  </a:cubicBezTo>
                  <a:cubicBezTo>
                    <a:pt x="4464" y="11597"/>
                    <a:pt x="4593" y="11533"/>
                    <a:pt x="4663" y="11410"/>
                  </a:cubicBezTo>
                  <a:lnTo>
                    <a:pt x="5450" y="10056"/>
                  </a:lnTo>
                  <a:cubicBezTo>
                    <a:pt x="5608" y="10024"/>
                    <a:pt x="5734" y="9993"/>
                    <a:pt x="5892" y="9930"/>
                  </a:cubicBezTo>
                  <a:lnTo>
                    <a:pt x="5892" y="9930"/>
                  </a:lnTo>
                  <a:cubicBezTo>
                    <a:pt x="5923" y="10591"/>
                    <a:pt x="5797" y="11316"/>
                    <a:pt x="5482" y="11977"/>
                  </a:cubicBezTo>
                  <a:cubicBezTo>
                    <a:pt x="5419" y="12135"/>
                    <a:pt x="5450" y="12324"/>
                    <a:pt x="5576" y="12450"/>
                  </a:cubicBezTo>
                  <a:cubicBezTo>
                    <a:pt x="5639" y="12534"/>
                    <a:pt x="5759" y="12576"/>
                    <a:pt x="5878" y="12576"/>
                  </a:cubicBezTo>
                  <a:cubicBezTo>
                    <a:pt x="5937" y="12576"/>
                    <a:pt x="5997" y="12565"/>
                    <a:pt x="6049" y="12544"/>
                  </a:cubicBezTo>
                  <a:cubicBezTo>
                    <a:pt x="6585" y="12261"/>
                    <a:pt x="7089" y="11914"/>
                    <a:pt x="7530" y="11473"/>
                  </a:cubicBezTo>
                  <a:cubicBezTo>
                    <a:pt x="8443" y="10560"/>
                    <a:pt x="8979" y="9394"/>
                    <a:pt x="9074" y="8165"/>
                  </a:cubicBezTo>
                  <a:cubicBezTo>
                    <a:pt x="9546" y="7756"/>
                    <a:pt x="9987" y="7346"/>
                    <a:pt x="10365" y="6811"/>
                  </a:cubicBezTo>
                  <a:cubicBezTo>
                    <a:pt x="11027" y="5991"/>
                    <a:pt x="11562" y="5141"/>
                    <a:pt x="11940" y="4227"/>
                  </a:cubicBezTo>
                  <a:cubicBezTo>
                    <a:pt x="12350" y="3282"/>
                    <a:pt x="12571" y="2242"/>
                    <a:pt x="12665" y="1234"/>
                  </a:cubicBezTo>
                  <a:cubicBezTo>
                    <a:pt x="12760" y="1014"/>
                    <a:pt x="12665" y="636"/>
                    <a:pt x="12382" y="384"/>
                  </a:cubicBezTo>
                  <a:cubicBezTo>
                    <a:pt x="12126" y="128"/>
                    <a:pt x="11820" y="1"/>
                    <a:pt x="11509" y="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" name="Google Shape;13829;p77">
              <a:extLst>
                <a:ext uri="{FF2B5EF4-FFF2-40B4-BE49-F238E27FC236}">
                  <a16:creationId xmlns:a16="http://schemas.microsoft.com/office/drawing/2014/main" id="{3DC52085-4DA1-4E75-8944-18234059856E}"/>
                </a:ext>
              </a:extLst>
            </p:cNvPr>
            <p:cNvSpPr/>
            <p:nvPr/>
          </p:nvSpPr>
          <p:spPr>
            <a:xfrm>
              <a:off x="-64636900" y="2010600"/>
              <a:ext cx="89800" cy="82525"/>
            </a:xfrm>
            <a:custGeom>
              <a:avLst/>
              <a:gdLst/>
              <a:ahLst/>
              <a:cxnLst/>
              <a:rect l="l" t="t" r="r" b="b"/>
              <a:pathLst>
                <a:path w="3592" h="3301" extrusionOk="0">
                  <a:moveTo>
                    <a:pt x="1828" y="827"/>
                  </a:moveTo>
                  <a:cubicBezTo>
                    <a:pt x="2048" y="827"/>
                    <a:pt x="2269" y="906"/>
                    <a:pt x="2426" y="1064"/>
                  </a:cubicBezTo>
                  <a:cubicBezTo>
                    <a:pt x="2741" y="1410"/>
                    <a:pt x="2741" y="1914"/>
                    <a:pt x="2426" y="2229"/>
                  </a:cubicBezTo>
                  <a:cubicBezTo>
                    <a:pt x="2269" y="2387"/>
                    <a:pt x="2048" y="2466"/>
                    <a:pt x="1828" y="2466"/>
                  </a:cubicBezTo>
                  <a:cubicBezTo>
                    <a:pt x="1607" y="2466"/>
                    <a:pt x="1387" y="2387"/>
                    <a:pt x="1229" y="2229"/>
                  </a:cubicBezTo>
                  <a:cubicBezTo>
                    <a:pt x="914" y="1914"/>
                    <a:pt x="914" y="1379"/>
                    <a:pt x="1229" y="1064"/>
                  </a:cubicBezTo>
                  <a:cubicBezTo>
                    <a:pt x="1387" y="906"/>
                    <a:pt x="1607" y="827"/>
                    <a:pt x="1828" y="827"/>
                  </a:cubicBezTo>
                  <a:close/>
                  <a:moveTo>
                    <a:pt x="1820" y="0"/>
                  </a:moveTo>
                  <a:cubicBezTo>
                    <a:pt x="1402" y="0"/>
                    <a:pt x="977" y="166"/>
                    <a:pt x="631" y="497"/>
                  </a:cubicBezTo>
                  <a:cubicBezTo>
                    <a:pt x="0" y="1127"/>
                    <a:pt x="0" y="2198"/>
                    <a:pt x="631" y="2828"/>
                  </a:cubicBezTo>
                  <a:cubicBezTo>
                    <a:pt x="946" y="3143"/>
                    <a:pt x="1371" y="3301"/>
                    <a:pt x="1796" y="3301"/>
                  </a:cubicBezTo>
                  <a:cubicBezTo>
                    <a:pt x="2222" y="3301"/>
                    <a:pt x="2647" y="3143"/>
                    <a:pt x="2962" y="2828"/>
                  </a:cubicBezTo>
                  <a:cubicBezTo>
                    <a:pt x="3592" y="2198"/>
                    <a:pt x="3592" y="1127"/>
                    <a:pt x="2962" y="497"/>
                  </a:cubicBezTo>
                  <a:cubicBezTo>
                    <a:pt x="2647" y="166"/>
                    <a:pt x="2237" y="0"/>
                    <a:pt x="182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6">
                    <a:lumMod val="40000"/>
                    <a:lumOff val="60000"/>
                  </a:schemeClr>
                </a:solidFill>
                <a:highlight>
                  <a:srgbClr val="00FFFF"/>
                </a:highlight>
              </a:endParaRPr>
            </a:p>
          </p:txBody>
        </p:sp>
      </p:grpSp>
      <p:grpSp>
        <p:nvGrpSpPr>
          <p:cNvPr id="13" name="Google Shape;14584;p79">
            <a:extLst>
              <a:ext uri="{FF2B5EF4-FFF2-40B4-BE49-F238E27FC236}">
                <a16:creationId xmlns:a16="http://schemas.microsoft.com/office/drawing/2014/main" id="{0DD0E61A-F517-4EF1-B461-7DA99970976E}"/>
              </a:ext>
            </a:extLst>
          </p:cNvPr>
          <p:cNvGrpSpPr>
            <a:grpSpLocks noChangeAspect="1"/>
          </p:cNvGrpSpPr>
          <p:nvPr/>
        </p:nvGrpSpPr>
        <p:grpSpPr>
          <a:xfrm>
            <a:off x="185641" y="4130950"/>
            <a:ext cx="359154" cy="396000"/>
            <a:chOff x="-48634750" y="2342000"/>
            <a:chExt cx="300900" cy="302450"/>
          </a:xfrm>
          <a:solidFill>
            <a:schemeClr val="bg1">
              <a:lumMod val="95000"/>
            </a:schemeClr>
          </a:solidFill>
        </p:grpSpPr>
        <p:sp>
          <p:nvSpPr>
            <p:cNvPr id="15" name="Google Shape;14585;p79">
              <a:extLst>
                <a:ext uri="{FF2B5EF4-FFF2-40B4-BE49-F238E27FC236}">
                  <a16:creationId xmlns:a16="http://schemas.microsoft.com/office/drawing/2014/main" id="{C27CCB15-B5E7-4BEF-BC44-13E45FB39114}"/>
                </a:ext>
              </a:extLst>
            </p:cNvPr>
            <p:cNvSpPr/>
            <p:nvPr/>
          </p:nvSpPr>
          <p:spPr>
            <a:xfrm>
              <a:off x="-48545750" y="2342000"/>
              <a:ext cx="211900" cy="300875"/>
            </a:xfrm>
            <a:custGeom>
              <a:avLst/>
              <a:gdLst/>
              <a:ahLst/>
              <a:cxnLst/>
              <a:rect l="l" t="t" r="r" b="b"/>
              <a:pathLst>
                <a:path w="8476" h="12035" extrusionOk="0">
                  <a:moveTo>
                    <a:pt x="6711" y="725"/>
                  </a:moveTo>
                  <a:cubicBezTo>
                    <a:pt x="7310" y="725"/>
                    <a:pt x="7782" y="1197"/>
                    <a:pt x="7782" y="1764"/>
                  </a:cubicBezTo>
                  <a:lnTo>
                    <a:pt x="7782" y="10239"/>
                  </a:lnTo>
                  <a:cubicBezTo>
                    <a:pt x="7782" y="10838"/>
                    <a:pt x="7310" y="11310"/>
                    <a:pt x="6711" y="11310"/>
                  </a:cubicBezTo>
                  <a:lnTo>
                    <a:pt x="1797" y="11310"/>
                  </a:lnTo>
                  <a:cubicBezTo>
                    <a:pt x="1198" y="11310"/>
                    <a:pt x="725" y="10838"/>
                    <a:pt x="725" y="10239"/>
                  </a:cubicBezTo>
                  <a:lnTo>
                    <a:pt x="725" y="1764"/>
                  </a:lnTo>
                  <a:cubicBezTo>
                    <a:pt x="725" y="1197"/>
                    <a:pt x="1198" y="725"/>
                    <a:pt x="1797" y="725"/>
                  </a:cubicBezTo>
                  <a:close/>
                  <a:moveTo>
                    <a:pt x="1797" y="0"/>
                  </a:moveTo>
                  <a:cubicBezTo>
                    <a:pt x="788" y="0"/>
                    <a:pt x="1" y="788"/>
                    <a:pt x="1" y="1764"/>
                  </a:cubicBezTo>
                  <a:lnTo>
                    <a:pt x="1" y="10239"/>
                  </a:lnTo>
                  <a:cubicBezTo>
                    <a:pt x="1" y="11247"/>
                    <a:pt x="788" y="12035"/>
                    <a:pt x="1797" y="12035"/>
                  </a:cubicBezTo>
                  <a:lnTo>
                    <a:pt x="6711" y="12035"/>
                  </a:lnTo>
                  <a:cubicBezTo>
                    <a:pt x="7688" y="12035"/>
                    <a:pt x="8476" y="11247"/>
                    <a:pt x="8476" y="10239"/>
                  </a:cubicBezTo>
                  <a:lnTo>
                    <a:pt x="8476" y="1764"/>
                  </a:lnTo>
                  <a:cubicBezTo>
                    <a:pt x="8476" y="788"/>
                    <a:pt x="7688" y="0"/>
                    <a:pt x="67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586;p79">
              <a:extLst>
                <a:ext uri="{FF2B5EF4-FFF2-40B4-BE49-F238E27FC236}">
                  <a16:creationId xmlns:a16="http://schemas.microsoft.com/office/drawing/2014/main" id="{44B1FCBC-C999-4255-8D14-AB8A49689DB6}"/>
                </a:ext>
              </a:extLst>
            </p:cNvPr>
            <p:cNvSpPr/>
            <p:nvPr/>
          </p:nvSpPr>
          <p:spPr>
            <a:xfrm>
              <a:off x="-48509525" y="23955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1" y="694"/>
                  </a:moveTo>
                  <a:cubicBezTo>
                    <a:pt x="1230" y="694"/>
                    <a:pt x="1387" y="851"/>
                    <a:pt x="1387" y="1040"/>
                  </a:cubicBezTo>
                  <a:cubicBezTo>
                    <a:pt x="1387" y="1261"/>
                    <a:pt x="1230" y="1418"/>
                    <a:pt x="1041" y="1418"/>
                  </a:cubicBezTo>
                  <a:cubicBezTo>
                    <a:pt x="852" y="1418"/>
                    <a:pt x="694" y="1261"/>
                    <a:pt x="694" y="1040"/>
                  </a:cubicBezTo>
                  <a:cubicBezTo>
                    <a:pt x="694" y="851"/>
                    <a:pt x="852" y="694"/>
                    <a:pt x="1041" y="694"/>
                  </a:cubicBez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39"/>
                    <a:pt x="442" y="2111"/>
                    <a:pt x="1041" y="2111"/>
                  </a:cubicBezTo>
                  <a:cubicBezTo>
                    <a:pt x="1639" y="2111"/>
                    <a:pt x="2112" y="1639"/>
                    <a:pt x="2112" y="1040"/>
                  </a:cubicBezTo>
                  <a:cubicBezTo>
                    <a:pt x="2112" y="473"/>
                    <a:pt x="1639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587;p79">
              <a:extLst>
                <a:ext uri="{FF2B5EF4-FFF2-40B4-BE49-F238E27FC236}">
                  <a16:creationId xmlns:a16="http://schemas.microsoft.com/office/drawing/2014/main" id="{B5424DA2-072B-4B47-B535-B58407DF607C}"/>
                </a:ext>
              </a:extLst>
            </p:cNvPr>
            <p:cNvSpPr/>
            <p:nvPr/>
          </p:nvSpPr>
          <p:spPr>
            <a:xfrm>
              <a:off x="-48509525" y="2466425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1" y="694"/>
                  </a:moveTo>
                  <a:cubicBezTo>
                    <a:pt x="1230" y="694"/>
                    <a:pt x="1387" y="851"/>
                    <a:pt x="1387" y="1072"/>
                  </a:cubicBezTo>
                  <a:cubicBezTo>
                    <a:pt x="1387" y="1261"/>
                    <a:pt x="1230" y="1419"/>
                    <a:pt x="1041" y="1419"/>
                  </a:cubicBezTo>
                  <a:cubicBezTo>
                    <a:pt x="852" y="1419"/>
                    <a:pt x="694" y="1261"/>
                    <a:pt x="694" y="1072"/>
                  </a:cubicBezTo>
                  <a:cubicBezTo>
                    <a:pt x="694" y="851"/>
                    <a:pt x="852" y="694"/>
                    <a:pt x="1041" y="694"/>
                  </a:cubicBezTo>
                  <a:close/>
                  <a:moveTo>
                    <a:pt x="1041" y="1"/>
                  </a:moveTo>
                  <a:cubicBezTo>
                    <a:pt x="442" y="1"/>
                    <a:pt x="1" y="473"/>
                    <a:pt x="1" y="1072"/>
                  </a:cubicBezTo>
                  <a:cubicBezTo>
                    <a:pt x="1" y="1639"/>
                    <a:pt x="442" y="2112"/>
                    <a:pt x="1041" y="2112"/>
                  </a:cubicBezTo>
                  <a:cubicBezTo>
                    <a:pt x="1639" y="2112"/>
                    <a:pt x="2112" y="1639"/>
                    <a:pt x="2112" y="1072"/>
                  </a:cubicBezTo>
                  <a:cubicBezTo>
                    <a:pt x="2112" y="473"/>
                    <a:pt x="1639" y="1"/>
                    <a:pt x="1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588;p79">
              <a:extLst>
                <a:ext uri="{FF2B5EF4-FFF2-40B4-BE49-F238E27FC236}">
                  <a16:creationId xmlns:a16="http://schemas.microsoft.com/office/drawing/2014/main" id="{F2B6FA4D-142A-484D-9112-9F535F77474B}"/>
                </a:ext>
              </a:extLst>
            </p:cNvPr>
            <p:cNvSpPr/>
            <p:nvPr/>
          </p:nvSpPr>
          <p:spPr>
            <a:xfrm>
              <a:off x="-48509525" y="2537325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1" y="693"/>
                  </a:moveTo>
                  <a:cubicBezTo>
                    <a:pt x="1230" y="693"/>
                    <a:pt x="1387" y="851"/>
                    <a:pt x="1387" y="1071"/>
                  </a:cubicBezTo>
                  <a:cubicBezTo>
                    <a:pt x="1387" y="1260"/>
                    <a:pt x="1230" y="1418"/>
                    <a:pt x="1041" y="1418"/>
                  </a:cubicBezTo>
                  <a:cubicBezTo>
                    <a:pt x="852" y="1418"/>
                    <a:pt x="694" y="1260"/>
                    <a:pt x="694" y="1071"/>
                  </a:cubicBezTo>
                  <a:cubicBezTo>
                    <a:pt x="694" y="851"/>
                    <a:pt x="852" y="693"/>
                    <a:pt x="1041" y="693"/>
                  </a:cubicBez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71"/>
                  </a:cubicBezTo>
                  <a:cubicBezTo>
                    <a:pt x="1" y="1639"/>
                    <a:pt x="442" y="2111"/>
                    <a:pt x="1041" y="2111"/>
                  </a:cubicBezTo>
                  <a:cubicBezTo>
                    <a:pt x="1639" y="2111"/>
                    <a:pt x="2112" y="1639"/>
                    <a:pt x="2112" y="1071"/>
                  </a:cubicBezTo>
                  <a:cubicBezTo>
                    <a:pt x="2112" y="473"/>
                    <a:pt x="1639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589;p79">
              <a:extLst>
                <a:ext uri="{FF2B5EF4-FFF2-40B4-BE49-F238E27FC236}">
                  <a16:creationId xmlns:a16="http://schemas.microsoft.com/office/drawing/2014/main" id="{EC723C28-4A7E-4EC8-80A1-C694F8E70483}"/>
                </a:ext>
              </a:extLst>
            </p:cNvPr>
            <p:cNvSpPr/>
            <p:nvPr/>
          </p:nvSpPr>
          <p:spPr>
            <a:xfrm>
              <a:off x="-48421300" y="23955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72" y="694"/>
                  </a:moveTo>
                  <a:cubicBezTo>
                    <a:pt x="1261" y="694"/>
                    <a:pt x="1418" y="851"/>
                    <a:pt x="1418" y="1040"/>
                  </a:cubicBezTo>
                  <a:cubicBezTo>
                    <a:pt x="1387" y="1261"/>
                    <a:pt x="1229" y="1418"/>
                    <a:pt x="1072" y="1418"/>
                  </a:cubicBezTo>
                  <a:cubicBezTo>
                    <a:pt x="851" y="1418"/>
                    <a:pt x="725" y="1261"/>
                    <a:pt x="725" y="1040"/>
                  </a:cubicBezTo>
                  <a:cubicBezTo>
                    <a:pt x="725" y="851"/>
                    <a:pt x="851" y="694"/>
                    <a:pt x="1072" y="694"/>
                  </a:cubicBezTo>
                  <a:close/>
                  <a:moveTo>
                    <a:pt x="1072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39"/>
                    <a:pt x="473" y="2111"/>
                    <a:pt x="1072" y="2111"/>
                  </a:cubicBezTo>
                  <a:cubicBezTo>
                    <a:pt x="1639" y="2111"/>
                    <a:pt x="2111" y="1639"/>
                    <a:pt x="2111" y="1040"/>
                  </a:cubicBezTo>
                  <a:cubicBezTo>
                    <a:pt x="2080" y="473"/>
                    <a:pt x="1607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590;p79">
              <a:extLst>
                <a:ext uri="{FF2B5EF4-FFF2-40B4-BE49-F238E27FC236}">
                  <a16:creationId xmlns:a16="http://schemas.microsoft.com/office/drawing/2014/main" id="{CE43164C-6C2B-4AA4-9004-E3C814FAC8A8}"/>
                </a:ext>
              </a:extLst>
            </p:cNvPr>
            <p:cNvSpPr/>
            <p:nvPr/>
          </p:nvSpPr>
          <p:spPr>
            <a:xfrm>
              <a:off x="-48421300" y="2466425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72" y="694"/>
                  </a:moveTo>
                  <a:cubicBezTo>
                    <a:pt x="1261" y="694"/>
                    <a:pt x="1418" y="851"/>
                    <a:pt x="1418" y="1072"/>
                  </a:cubicBezTo>
                  <a:cubicBezTo>
                    <a:pt x="1387" y="1261"/>
                    <a:pt x="1229" y="1419"/>
                    <a:pt x="1072" y="1419"/>
                  </a:cubicBezTo>
                  <a:cubicBezTo>
                    <a:pt x="851" y="1419"/>
                    <a:pt x="725" y="1261"/>
                    <a:pt x="725" y="1072"/>
                  </a:cubicBezTo>
                  <a:cubicBezTo>
                    <a:pt x="725" y="851"/>
                    <a:pt x="851" y="694"/>
                    <a:pt x="1072" y="694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639"/>
                    <a:pt x="473" y="2112"/>
                    <a:pt x="1072" y="2112"/>
                  </a:cubicBezTo>
                  <a:cubicBezTo>
                    <a:pt x="1639" y="2112"/>
                    <a:pt x="2111" y="1639"/>
                    <a:pt x="2111" y="1072"/>
                  </a:cubicBez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591;p79">
              <a:extLst>
                <a:ext uri="{FF2B5EF4-FFF2-40B4-BE49-F238E27FC236}">
                  <a16:creationId xmlns:a16="http://schemas.microsoft.com/office/drawing/2014/main" id="{B9D48FD3-ECA4-4E36-993D-1C035875E16A}"/>
                </a:ext>
              </a:extLst>
            </p:cNvPr>
            <p:cNvSpPr/>
            <p:nvPr/>
          </p:nvSpPr>
          <p:spPr>
            <a:xfrm>
              <a:off x="-48421300" y="2537325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72" y="693"/>
                  </a:moveTo>
                  <a:cubicBezTo>
                    <a:pt x="1261" y="693"/>
                    <a:pt x="1418" y="851"/>
                    <a:pt x="1418" y="1071"/>
                  </a:cubicBezTo>
                  <a:cubicBezTo>
                    <a:pt x="1418" y="1260"/>
                    <a:pt x="1229" y="1418"/>
                    <a:pt x="1072" y="1418"/>
                  </a:cubicBezTo>
                  <a:cubicBezTo>
                    <a:pt x="851" y="1418"/>
                    <a:pt x="725" y="1260"/>
                    <a:pt x="725" y="1071"/>
                  </a:cubicBezTo>
                  <a:cubicBezTo>
                    <a:pt x="725" y="851"/>
                    <a:pt x="851" y="693"/>
                    <a:pt x="1072" y="693"/>
                  </a:cubicBezTo>
                  <a:close/>
                  <a:moveTo>
                    <a:pt x="1072" y="0"/>
                  </a:moveTo>
                  <a:cubicBezTo>
                    <a:pt x="473" y="0"/>
                    <a:pt x="1" y="473"/>
                    <a:pt x="1" y="1071"/>
                  </a:cubicBezTo>
                  <a:cubicBezTo>
                    <a:pt x="1" y="1639"/>
                    <a:pt x="473" y="2111"/>
                    <a:pt x="1072" y="2111"/>
                  </a:cubicBezTo>
                  <a:cubicBezTo>
                    <a:pt x="1639" y="2111"/>
                    <a:pt x="2111" y="1639"/>
                    <a:pt x="2111" y="1071"/>
                  </a:cubicBezTo>
                  <a:cubicBezTo>
                    <a:pt x="2080" y="473"/>
                    <a:pt x="1607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592;p79">
              <a:extLst>
                <a:ext uri="{FF2B5EF4-FFF2-40B4-BE49-F238E27FC236}">
                  <a16:creationId xmlns:a16="http://schemas.microsoft.com/office/drawing/2014/main" id="{447D0434-FCF7-419B-8394-076D8699197C}"/>
                </a:ext>
              </a:extLst>
            </p:cNvPr>
            <p:cNvSpPr/>
            <p:nvPr/>
          </p:nvSpPr>
          <p:spPr>
            <a:xfrm>
              <a:off x="-48634750" y="2342775"/>
              <a:ext cx="71700" cy="301675"/>
            </a:xfrm>
            <a:custGeom>
              <a:avLst/>
              <a:gdLst/>
              <a:ahLst/>
              <a:cxnLst/>
              <a:rect l="l" t="t" r="r" b="b"/>
              <a:pathLst>
                <a:path w="2868" h="12067" extrusionOk="0">
                  <a:moveTo>
                    <a:pt x="1891" y="725"/>
                  </a:moveTo>
                  <a:lnTo>
                    <a:pt x="1891" y="725"/>
                  </a:lnTo>
                  <a:cubicBezTo>
                    <a:pt x="1828" y="851"/>
                    <a:pt x="1796" y="946"/>
                    <a:pt x="1796" y="1072"/>
                  </a:cubicBezTo>
                  <a:cubicBezTo>
                    <a:pt x="1765" y="1450"/>
                    <a:pt x="1859" y="1796"/>
                    <a:pt x="2112" y="2143"/>
                  </a:cubicBezTo>
                  <a:cubicBezTo>
                    <a:pt x="2175" y="2174"/>
                    <a:pt x="2206" y="2269"/>
                    <a:pt x="2175" y="2332"/>
                  </a:cubicBezTo>
                  <a:cubicBezTo>
                    <a:pt x="2049" y="2616"/>
                    <a:pt x="1796" y="2805"/>
                    <a:pt x="1481" y="2805"/>
                  </a:cubicBezTo>
                  <a:cubicBezTo>
                    <a:pt x="1103" y="2805"/>
                    <a:pt x="788" y="2489"/>
                    <a:pt x="788" y="2111"/>
                  </a:cubicBezTo>
                  <a:cubicBezTo>
                    <a:pt x="725" y="1702"/>
                    <a:pt x="883" y="1355"/>
                    <a:pt x="1166" y="1135"/>
                  </a:cubicBezTo>
                  <a:cubicBezTo>
                    <a:pt x="1418" y="883"/>
                    <a:pt x="1607" y="788"/>
                    <a:pt x="1891" y="725"/>
                  </a:cubicBezTo>
                  <a:close/>
                  <a:moveTo>
                    <a:pt x="1481" y="3529"/>
                  </a:moveTo>
                  <a:cubicBezTo>
                    <a:pt x="1733" y="3750"/>
                    <a:pt x="1891" y="4600"/>
                    <a:pt x="1954" y="4947"/>
                  </a:cubicBezTo>
                  <a:lnTo>
                    <a:pt x="977" y="4947"/>
                  </a:lnTo>
                  <a:cubicBezTo>
                    <a:pt x="1040" y="4600"/>
                    <a:pt x="1198" y="3750"/>
                    <a:pt x="1481" y="3529"/>
                  </a:cubicBezTo>
                  <a:close/>
                  <a:moveTo>
                    <a:pt x="2049" y="5608"/>
                  </a:moveTo>
                  <a:cubicBezTo>
                    <a:pt x="2112" y="6176"/>
                    <a:pt x="2112" y="6743"/>
                    <a:pt x="2112" y="7373"/>
                  </a:cubicBezTo>
                  <a:cubicBezTo>
                    <a:pt x="2143" y="9421"/>
                    <a:pt x="1796" y="10933"/>
                    <a:pt x="1450" y="11279"/>
                  </a:cubicBezTo>
                  <a:cubicBezTo>
                    <a:pt x="1387" y="11216"/>
                    <a:pt x="1166" y="10964"/>
                    <a:pt x="1009" y="10145"/>
                  </a:cubicBezTo>
                  <a:cubicBezTo>
                    <a:pt x="851" y="9389"/>
                    <a:pt x="725" y="8412"/>
                    <a:pt x="725" y="7373"/>
                  </a:cubicBezTo>
                  <a:cubicBezTo>
                    <a:pt x="725" y="6743"/>
                    <a:pt x="788" y="6176"/>
                    <a:pt x="820" y="5608"/>
                  </a:cubicBezTo>
                  <a:close/>
                  <a:moveTo>
                    <a:pt x="2458" y="1"/>
                  </a:moveTo>
                  <a:cubicBezTo>
                    <a:pt x="1765" y="1"/>
                    <a:pt x="1198" y="64"/>
                    <a:pt x="631" y="631"/>
                  </a:cubicBezTo>
                  <a:cubicBezTo>
                    <a:pt x="221" y="1040"/>
                    <a:pt x="1" y="1576"/>
                    <a:pt x="1" y="2143"/>
                  </a:cubicBezTo>
                  <a:cubicBezTo>
                    <a:pt x="1" y="2647"/>
                    <a:pt x="253" y="3120"/>
                    <a:pt x="694" y="3372"/>
                  </a:cubicBezTo>
                  <a:cubicBezTo>
                    <a:pt x="158" y="4317"/>
                    <a:pt x="1" y="6333"/>
                    <a:pt x="1" y="7467"/>
                  </a:cubicBezTo>
                  <a:cubicBezTo>
                    <a:pt x="1" y="8570"/>
                    <a:pt x="95" y="10586"/>
                    <a:pt x="694" y="11563"/>
                  </a:cubicBezTo>
                  <a:cubicBezTo>
                    <a:pt x="883" y="11909"/>
                    <a:pt x="1135" y="12067"/>
                    <a:pt x="1418" y="12067"/>
                  </a:cubicBezTo>
                  <a:cubicBezTo>
                    <a:pt x="1670" y="12067"/>
                    <a:pt x="1923" y="11909"/>
                    <a:pt x="2112" y="11563"/>
                  </a:cubicBezTo>
                  <a:cubicBezTo>
                    <a:pt x="2679" y="10618"/>
                    <a:pt x="2836" y="8601"/>
                    <a:pt x="2836" y="7467"/>
                  </a:cubicBezTo>
                  <a:cubicBezTo>
                    <a:pt x="2868" y="6270"/>
                    <a:pt x="2742" y="4285"/>
                    <a:pt x="2143" y="3309"/>
                  </a:cubicBezTo>
                  <a:cubicBezTo>
                    <a:pt x="2427" y="3151"/>
                    <a:pt x="2679" y="2899"/>
                    <a:pt x="2742" y="2584"/>
                  </a:cubicBezTo>
                  <a:cubicBezTo>
                    <a:pt x="2868" y="2269"/>
                    <a:pt x="2773" y="1954"/>
                    <a:pt x="2584" y="1702"/>
                  </a:cubicBezTo>
                  <a:cubicBezTo>
                    <a:pt x="2395" y="1481"/>
                    <a:pt x="2269" y="1166"/>
                    <a:pt x="2742" y="568"/>
                  </a:cubicBezTo>
                  <a:cubicBezTo>
                    <a:pt x="2836" y="442"/>
                    <a:pt x="2868" y="347"/>
                    <a:pt x="2773" y="221"/>
                  </a:cubicBezTo>
                  <a:cubicBezTo>
                    <a:pt x="2742" y="95"/>
                    <a:pt x="2584" y="1"/>
                    <a:pt x="2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4695;p79">
            <a:extLst>
              <a:ext uri="{FF2B5EF4-FFF2-40B4-BE49-F238E27FC236}">
                <a16:creationId xmlns:a16="http://schemas.microsoft.com/office/drawing/2014/main" id="{1D652BA3-C4CF-45AA-95C6-9DFC707827DC}"/>
              </a:ext>
            </a:extLst>
          </p:cNvPr>
          <p:cNvGrpSpPr/>
          <p:nvPr/>
        </p:nvGrpSpPr>
        <p:grpSpPr>
          <a:xfrm>
            <a:off x="6137797" y="4545905"/>
            <a:ext cx="504000" cy="360000"/>
            <a:chOff x="-47527350" y="2747625"/>
            <a:chExt cx="300100" cy="228425"/>
          </a:xfrm>
          <a:solidFill>
            <a:schemeClr val="bg1">
              <a:lumMod val="95000"/>
            </a:schemeClr>
          </a:solidFill>
        </p:grpSpPr>
        <p:sp>
          <p:nvSpPr>
            <p:cNvPr id="25" name="Google Shape;14696;p79">
              <a:extLst>
                <a:ext uri="{FF2B5EF4-FFF2-40B4-BE49-F238E27FC236}">
                  <a16:creationId xmlns:a16="http://schemas.microsoft.com/office/drawing/2014/main" id="{679A1C0C-43B4-4A16-AC59-F08DFCB73B6F}"/>
                </a:ext>
              </a:extLst>
            </p:cNvPr>
            <p:cNvSpPr/>
            <p:nvPr/>
          </p:nvSpPr>
          <p:spPr>
            <a:xfrm>
              <a:off x="-47475350" y="2782275"/>
              <a:ext cx="124450" cy="124475"/>
            </a:xfrm>
            <a:custGeom>
              <a:avLst/>
              <a:gdLst/>
              <a:ahLst/>
              <a:cxnLst/>
              <a:rect l="l" t="t" r="r" b="b"/>
              <a:pathLst>
                <a:path w="4978" h="4979" extrusionOk="0">
                  <a:moveTo>
                    <a:pt x="2804" y="2080"/>
                  </a:moveTo>
                  <a:cubicBezTo>
                    <a:pt x="2678" y="2395"/>
                    <a:pt x="2457" y="2647"/>
                    <a:pt x="2174" y="2710"/>
                  </a:cubicBezTo>
                  <a:lnTo>
                    <a:pt x="2174" y="2080"/>
                  </a:lnTo>
                  <a:close/>
                  <a:moveTo>
                    <a:pt x="1827" y="725"/>
                  </a:moveTo>
                  <a:cubicBezTo>
                    <a:pt x="2300" y="725"/>
                    <a:pt x="2678" y="977"/>
                    <a:pt x="2804" y="1418"/>
                  </a:cubicBezTo>
                  <a:lnTo>
                    <a:pt x="1827" y="1418"/>
                  </a:lnTo>
                  <a:cubicBezTo>
                    <a:pt x="1607" y="1418"/>
                    <a:pt x="1481" y="1576"/>
                    <a:pt x="1481" y="1765"/>
                  </a:cubicBezTo>
                  <a:lnTo>
                    <a:pt x="1481" y="2773"/>
                  </a:lnTo>
                  <a:cubicBezTo>
                    <a:pt x="1071" y="2615"/>
                    <a:pt x="756" y="2206"/>
                    <a:pt x="756" y="1765"/>
                  </a:cubicBezTo>
                  <a:cubicBezTo>
                    <a:pt x="756" y="1197"/>
                    <a:pt x="1229" y="725"/>
                    <a:pt x="1827" y="725"/>
                  </a:cubicBezTo>
                  <a:close/>
                  <a:moveTo>
                    <a:pt x="4253" y="2080"/>
                  </a:moveTo>
                  <a:lnTo>
                    <a:pt x="4253" y="4222"/>
                  </a:lnTo>
                  <a:lnTo>
                    <a:pt x="2142" y="4222"/>
                  </a:lnTo>
                  <a:lnTo>
                    <a:pt x="2142" y="3466"/>
                  </a:lnTo>
                  <a:cubicBezTo>
                    <a:pt x="2804" y="3308"/>
                    <a:pt x="3371" y="2804"/>
                    <a:pt x="3529" y="2080"/>
                  </a:cubicBezTo>
                  <a:close/>
                  <a:moveTo>
                    <a:pt x="1764" y="0"/>
                  </a:moveTo>
                  <a:cubicBezTo>
                    <a:pt x="788" y="0"/>
                    <a:pt x="0" y="788"/>
                    <a:pt x="0" y="1765"/>
                  </a:cubicBezTo>
                  <a:cubicBezTo>
                    <a:pt x="0" y="2647"/>
                    <a:pt x="599" y="3340"/>
                    <a:pt x="1418" y="3497"/>
                  </a:cubicBezTo>
                  <a:lnTo>
                    <a:pt x="1418" y="4600"/>
                  </a:lnTo>
                  <a:cubicBezTo>
                    <a:pt x="1418" y="4821"/>
                    <a:pt x="1575" y="4978"/>
                    <a:pt x="1764" y="4978"/>
                  </a:cubicBezTo>
                  <a:lnTo>
                    <a:pt x="4568" y="4978"/>
                  </a:lnTo>
                  <a:cubicBezTo>
                    <a:pt x="4757" y="4978"/>
                    <a:pt x="4915" y="4821"/>
                    <a:pt x="4915" y="4600"/>
                  </a:cubicBezTo>
                  <a:lnTo>
                    <a:pt x="4915" y="1828"/>
                  </a:lnTo>
                  <a:cubicBezTo>
                    <a:pt x="4978" y="1576"/>
                    <a:pt x="4820" y="1418"/>
                    <a:pt x="4600" y="1418"/>
                  </a:cubicBezTo>
                  <a:lnTo>
                    <a:pt x="3497" y="1418"/>
                  </a:lnTo>
                  <a:cubicBezTo>
                    <a:pt x="3340" y="630"/>
                    <a:pt x="2646" y="0"/>
                    <a:pt x="17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697;p79">
              <a:extLst>
                <a:ext uri="{FF2B5EF4-FFF2-40B4-BE49-F238E27FC236}">
                  <a16:creationId xmlns:a16="http://schemas.microsoft.com/office/drawing/2014/main" id="{A42B75CA-F545-45ED-B7D6-A0425F299AD4}"/>
                </a:ext>
              </a:extLst>
            </p:cNvPr>
            <p:cNvSpPr/>
            <p:nvPr/>
          </p:nvSpPr>
          <p:spPr>
            <a:xfrm>
              <a:off x="-47333600" y="2782275"/>
              <a:ext cx="53600" cy="18125"/>
            </a:xfrm>
            <a:custGeom>
              <a:avLst/>
              <a:gdLst/>
              <a:ahLst/>
              <a:cxnLst/>
              <a:rect l="l" t="t" r="r" b="b"/>
              <a:pathLst>
                <a:path w="214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7"/>
                    <a:pt x="2143" y="347"/>
                  </a:cubicBezTo>
                  <a:cubicBezTo>
                    <a:pt x="2143" y="158"/>
                    <a:pt x="1986" y="0"/>
                    <a:pt x="17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698;p79">
              <a:extLst>
                <a:ext uri="{FF2B5EF4-FFF2-40B4-BE49-F238E27FC236}">
                  <a16:creationId xmlns:a16="http://schemas.microsoft.com/office/drawing/2014/main" id="{3E537BE4-2DAE-4B95-A45D-4854D3F24828}"/>
                </a:ext>
              </a:extLst>
            </p:cNvPr>
            <p:cNvSpPr/>
            <p:nvPr/>
          </p:nvSpPr>
          <p:spPr>
            <a:xfrm>
              <a:off x="-47333600" y="2817725"/>
              <a:ext cx="53600" cy="18125"/>
            </a:xfrm>
            <a:custGeom>
              <a:avLst/>
              <a:gdLst/>
              <a:ahLst/>
              <a:cxnLst/>
              <a:rect l="l" t="t" r="r" b="b"/>
              <a:pathLst>
                <a:path w="214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7"/>
                    <a:pt x="2143" y="347"/>
                  </a:cubicBezTo>
                  <a:cubicBezTo>
                    <a:pt x="2143" y="158"/>
                    <a:pt x="1986" y="0"/>
                    <a:pt x="17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699;p79">
              <a:extLst>
                <a:ext uri="{FF2B5EF4-FFF2-40B4-BE49-F238E27FC236}">
                  <a16:creationId xmlns:a16="http://schemas.microsoft.com/office/drawing/2014/main" id="{7BD6165A-1A64-43AA-9262-EA664A17A241}"/>
                </a:ext>
              </a:extLst>
            </p:cNvPr>
            <p:cNvSpPr/>
            <p:nvPr/>
          </p:nvSpPr>
          <p:spPr>
            <a:xfrm>
              <a:off x="-47333600" y="2852375"/>
              <a:ext cx="53600" cy="17350"/>
            </a:xfrm>
            <a:custGeom>
              <a:avLst/>
              <a:gdLst/>
              <a:ahLst/>
              <a:cxnLst/>
              <a:rect l="l" t="t" r="r" b="b"/>
              <a:pathLst>
                <a:path w="214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1797" y="693"/>
                  </a:lnTo>
                  <a:cubicBezTo>
                    <a:pt x="1986" y="693"/>
                    <a:pt x="2143" y="536"/>
                    <a:pt x="2143" y="347"/>
                  </a:cubicBezTo>
                  <a:cubicBezTo>
                    <a:pt x="2143" y="158"/>
                    <a:pt x="1986" y="0"/>
                    <a:pt x="17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700;p79">
              <a:extLst>
                <a:ext uri="{FF2B5EF4-FFF2-40B4-BE49-F238E27FC236}">
                  <a16:creationId xmlns:a16="http://schemas.microsoft.com/office/drawing/2014/main" id="{7ABA1080-FF56-4610-A1A0-B8E8C4218872}"/>
                </a:ext>
              </a:extLst>
            </p:cNvPr>
            <p:cNvSpPr/>
            <p:nvPr/>
          </p:nvSpPr>
          <p:spPr>
            <a:xfrm>
              <a:off x="-47333600" y="2887800"/>
              <a:ext cx="53600" cy="17375"/>
            </a:xfrm>
            <a:custGeom>
              <a:avLst/>
              <a:gdLst/>
              <a:ahLst/>
              <a:cxnLst/>
              <a:rect l="l" t="t" r="r" b="b"/>
              <a:pathLst>
                <a:path w="2144" h="695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7"/>
                    <a:pt x="158" y="694"/>
                    <a:pt x="347" y="694"/>
                  </a:cubicBezTo>
                  <a:lnTo>
                    <a:pt x="1797" y="694"/>
                  </a:lnTo>
                  <a:cubicBezTo>
                    <a:pt x="1986" y="694"/>
                    <a:pt x="2143" y="537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701;p79">
              <a:extLst>
                <a:ext uri="{FF2B5EF4-FFF2-40B4-BE49-F238E27FC236}">
                  <a16:creationId xmlns:a16="http://schemas.microsoft.com/office/drawing/2014/main" id="{2B8A0004-3952-409D-A710-AFBF5D6386D9}"/>
                </a:ext>
              </a:extLst>
            </p:cNvPr>
            <p:cNvSpPr/>
            <p:nvPr/>
          </p:nvSpPr>
          <p:spPr>
            <a:xfrm>
              <a:off x="-47527350" y="2747625"/>
              <a:ext cx="300100" cy="228425"/>
            </a:xfrm>
            <a:custGeom>
              <a:avLst/>
              <a:gdLst/>
              <a:ahLst/>
              <a:cxnLst/>
              <a:rect l="l" t="t" r="r" b="b"/>
              <a:pathLst>
                <a:path w="12004" h="9137" extrusionOk="0">
                  <a:moveTo>
                    <a:pt x="10586" y="693"/>
                  </a:moveTo>
                  <a:lnTo>
                    <a:pt x="10586" y="7026"/>
                  </a:lnTo>
                  <a:lnTo>
                    <a:pt x="1418" y="7026"/>
                  </a:lnTo>
                  <a:lnTo>
                    <a:pt x="1418" y="693"/>
                  </a:lnTo>
                  <a:close/>
                  <a:moveTo>
                    <a:pt x="11311" y="7687"/>
                  </a:moveTo>
                  <a:lnTo>
                    <a:pt x="11311" y="8412"/>
                  </a:lnTo>
                  <a:lnTo>
                    <a:pt x="725" y="8412"/>
                  </a:lnTo>
                  <a:lnTo>
                    <a:pt x="725" y="7687"/>
                  </a:lnTo>
                  <a:close/>
                  <a:moveTo>
                    <a:pt x="1072" y="0"/>
                  </a:moveTo>
                  <a:cubicBezTo>
                    <a:pt x="883" y="0"/>
                    <a:pt x="725" y="158"/>
                    <a:pt x="725" y="378"/>
                  </a:cubicBezTo>
                  <a:lnTo>
                    <a:pt x="725" y="7026"/>
                  </a:lnTo>
                  <a:lnTo>
                    <a:pt x="347" y="7026"/>
                  </a:lnTo>
                  <a:cubicBezTo>
                    <a:pt x="158" y="7026"/>
                    <a:pt x="1" y="7183"/>
                    <a:pt x="1" y="7372"/>
                  </a:cubicBezTo>
                  <a:lnTo>
                    <a:pt x="1" y="8790"/>
                  </a:lnTo>
                  <a:cubicBezTo>
                    <a:pt x="1" y="8979"/>
                    <a:pt x="158" y="9136"/>
                    <a:pt x="347" y="9136"/>
                  </a:cubicBezTo>
                  <a:lnTo>
                    <a:pt x="11658" y="9136"/>
                  </a:lnTo>
                  <a:cubicBezTo>
                    <a:pt x="11847" y="9136"/>
                    <a:pt x="12004" y="8979"/>
                    <a:pt x="12004" y="8790"/>
                  </a:cubicBezTo>
                  <a:lnTo>
                    <a:pt x="12004" y="7372"/>
                  </a:lnTo>
                  <a:cubicBezTo>
                    <a:pt x="12004" y="7183"/>
                    <a:pt x="11847" y="7026"/>
                    <a:pt x="11658" y="7026"/>
                  </a:cubicBezTo>
                  <a:lnTo>
                    <a:pt x="11311" y="7026"/>
                  </a:lnTo>
                  <a:lnTo>
                    <a:pt x="11311" y="378"/>
                  </a:lnTo>
                  <a:cubicBezTo>
                    <a:pt x="11311" y="158"/>
                    <a:pt x="11153" y="0"/>
                    <a:pt x="109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6DB885-2438-40E0-A0D4-07363BAF4B91}"/>
              </a:ext>
            </a:extLst>
          </p:cNvPr>
          <p:cNvSpPr/>
          <p:nvPr/>
        </p:nvSpPr>
        <p:spPr>
          <a:xfrm>
            <a:off x="6618184" y="1376048"/>
            <a:ext cx="2756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FFD086"/>
                </a:solidFill>
                <a:latin typeface="Roboto Medium"/>
              </a:rPr>
              <a:t>Передовой</a:t>
            </a:r>
            <a:r>
              <a:rPr lang="ru-RU" dirty="0"/>
              <a:t> </a:t>
            </a:r>
            <a:r>
              <a:rPr lang="ru-RU" sz="1600" dirty="0"/>
              <a:t>веб-интерфейс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23EDF0-9BB9-41E7-BF2C-ADAE93EEE7C9}"/>
              </a:ext>
            </a:extLst>
          </p:cNvPr>
          <p:cNvSpPr/>
          <p:nvPr/>
        </p:nvSpPr>
        <p:spPr>
          <a:xfrm>
            <a:off x="6641797" y="1782172"/>
            <a:ext cx="5261636" cy="227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708" lvl="0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1600" dirty="0">
                <a:solidFill>
                  <a:schemeClr val="bg1"/>
                </a:solidFill>
              </a:rPr>
              <a:t>Современный лаконичный дизайн</a:t>
            </a:r>
          </a:p>
          <a:p>
            <a:pPr marL="357708" lvl="0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1600" dirty="0">
                <a:solidFill>
                  <a:schemeClr val="bg1"/>
                </a:solidFill>
              </a:rPr>
              <a:t>Быстрая вставка объектов репозиториев на диаграмму</a:t>
            </a:r>
          </a:p>
          <a:p>
            <a:pPr marL="357708" lvl="0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1600" dirty="0">
                <a:solidFill>
                  <a:schemeClr val="bg1"/>
                </a:solidFill>
              </a:rPr>
              <a:t>Работа в режиме потребления информации, как на обычном сайте</a:t>
            </a:r>
          </a:p>
          <a:p>
            <a:pPr marL="357708" lvl="0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1600" dirty="0">
                <a:solidFill>
                  <a:schemeClr val="bg1"/>
                </a:solidFill>
              </a:rPr>
              <a:t>Интеграция отчетов в интерфейс программы</a:t>
            </a:r>
            <a:endParaRPr lang="en-US" sz="1600" dirty="0">
              <a:solidFill>
                <a:schemeClr val="bg1"/>
              </a:solidFill>
            </a:endParaRPr>
          </a:p>
          <a:p>
            <a:pPr marL="357708" lvl="0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1600" dirty="0">
                <a:solidFill>
                  <a:schemeClr val="bg1"/>
                </a:solidFill>
              </a:rPr>
              <a:t>Работа с офисными форматами документов в одном окне</a:t>
            </a:r>
          </a:p>
        </p:txBody>
      </p:sp>
      <p:sp>
        <p:nvSpPr>
          <p:cNvPr id="33" name="Google Shape;13382;p75">
            <a:extLst>
              <a:ext uri="{FF2B5EF4-FFF2-40B4-BE49-F238E27FC236}">
                <a16:creationId xmlns:a16="http://schemas.microsoft.com/office/drawing/2014/main" id="{E0D69762-5F83-4C8B-ABC0-7DE9CD2704DA}"/>
              </a:ext>
            </a:extLst>
          </p:cNvPr>
          <p:cNvSpPr/>
          <p:nvPr/>
        </p:nvSpPr>
        <p:spPr>
          <a:xfrm>
            <a:off x="6127412" y="1387158"/>
            <a:ext cx="490499" cy="395014"/>
          </a:xfrm>
          <a:custGeom>
            <a:avLst/>
            <a:gdLst/>
            <a:ahLst/>
            <a:cxnLst/>
            <a:rect l="l" t="t" r="r" b="b"/>
            <a:pathLst>
              <a:path w="19325" h="15563" extrusionOk="0">
                <a:moveTo>
                  <a:pt x="13582" y="1135"/>
                </a:moveTo>
                <a:cubicBezTo>
                  <a:pt x="14814" y="1135"/>
                  <a:pt x="15946" y="1812"/>
                  <a:pt x="16532" y="2896"/>
                </a:cubicBezTo>
                <a:cubicBezTo>
                  <a:pt x="17118" y="3983"/>
                  <a:pt x="17060" y="5302"/>
                  <a:pt x="16381" y="6332"/>
                </a:cubicBezTo>
                <a:cubicBezTo>
                  <a:pt x="15881" y="6149"/>
                  <a:pt x="15358" y="6058"/>
                  <a:pt x="14835" y="6058"/>
                </a:cubicBezTo>
                <a:cubicBezTo>
                  <a:pt x="14169" y="6058"/>
                  <a:pt x="13503" y="6206"/>
                  <a:pt x="12890" y="6501"/>
                </a:cubicBezTo>
                <a:cubicBezTo>
                  <a:pt x="12326" y="5429"/>
                  <a:pt x="11381" y="4611"/>
                  <a:pt x="10239" y="4203"/>
                </a:cubicBezTo>
                <a:cubicBezTo>
                  <a:pt x="10390" y="2470"/>
                  <a:pt x="11843" y="1138"/>
                  <a:pt x="13582" y="1135"/>
                </a:cubicBezTo>
                <a:close/>
                <a:moveTo>
                  <a:pt x="8612" y="5055"/>
                </a:moveTo>
                <a:cubicBezTo>
                  <a:pt x="8920" y="5055"/>
                  <a:pt x="9222" y="5094"/>
                  <a:pt x="9518" y="5172"/>
                </a:cubicBezTo>
                <a:cubicBezTo>
                  <a:pt x="10710" y="5489"/>
                  <a:pt x="11673" y="6413"/>
                  <a:pt x="12093" y="7639"/>
                </a:cubicBezTo>
                <a:cubicBezTo>
                  <a:pt x="12176" y="7879"/>
                  <a:pt x="12400" y="8020"/>
                  <a:pt x="12631" y="8020"/>
                </a:cubicBezTo>
                <a:cubicBezTo>
                  <a:pt x="12744" y="8020"/>
                  <a:pt x="12859" y="7986"/>
                  <a:pt x="12960" y="7914"/>
                </a:cubicBezTo>
                <a:cubicBezTo>
                  <a:pt x="13506" y="7519"/>
                  <a:pt x="14164" y="7304"/>
                  <a:pt x="14838" y="7304"/>
                </a:cubicBezTo>
                <a:cubicBezTo>
                  <a:pt x="14844" y="7304"/>
                  <a:pt x="14850" y="7304"/>
                  <a:pt x="14856" y="7304"/>
                </a:cubicBezTo>
                <a:cubicBezTo>
                  <a:pt x="15360" y="7304"/>
                  <a:pt x="15858" y="7428"/>
                  <a:pt x="16308" y="7663"/>
                </a:cubicBezTo>
                <a:cubicBezTo>
                  <a:pt x="17471" y="8267"/>
                  <a:pt x="18192" y="9493"/>
                  <a:pt x="18192" y="10864"/>
                </a:cubicBezTo>
                <a:cubicBezTo>
                  <a:pt x="18192" y="12830"/>
                  <a:pt x="16689" y="14427"/>
                  <a:pt x="14838" y="14427"/>
                </a:cubicBezTo>
                <a:lnTo>
                  <a:pt x="3904" y="14427"/>
                </a:lnTo>
                <a:cubicBezTo>
                  <a:pt x="2377" y="14427"/>
                  <a:pt x="1133" y="13104"/>
                  <a:pt x="1133" y="11480"/>
                </a:cubicBezTo>
                <a:cubicBezTo>
                  <a:pt x="1133" y="9853"/>
                  <a:pt x="2377" y="8530"/>
                  <a:pt x="3904" y="8530"/>
                </a:cubicBezTo>
                <a:cubicBezTo>
                  <a:pt x="4052" y="8533"/>
                  <a:pt x="4200" y="8545"/>
                  <a:pt x="4345" y="8569"/>
                </a:cubicBezTo>
                <a:cubicBezTo>
                  <a:pt x="4377" y="8575"/>
                  <a:pt x="4409" y="8577"/>
                  <a:pt x="4441" y="8577"/>
                </a:cubicBezTo>
                <a:cubicBezTo>
                  <a:pt x="4704" y="8577"/>
                  <a:pt x="4941" y="8393"/>
                  <a:pt x="4994" y="8128"/>
                </a:cubicBezTo>
                <a:cubicBezTo>
                  <a:pt x="5369" y="6347"/>
                  <a:pt x="6891" y="5055"/>
                  <a:pt x="8612" y="5055"/>
                </a:cubicBezTo>
                <a:close/>
                <a:moveTo>
                  <a:pt x="13579" y="1"/>
                </a:moveTo>
                <a:cubicBezTo>
                  <a:pt x="11392" y="1"/>
                  <a:pt x="9410" y="1624"/>
                  <a:pt x="9128" y="3953"/>
                </a:cubicBezTo>
                <a:cubicBezTo>
                  <a:pt x="8954" y="3933"/>
                  <a:pt x="8780" y="3923"/>
                  <a:pt x="8607" y="3923"/>
                </a:cubicBezTo>
                <a:cubicBezTo>
                  <a:pt x="7490" y="3923"/>
                  <a:pt x="6402" y="4324"/>
                  <a:pt x="5550" y="5064"/>
                </a:cubicBezTo>
                <a:cubicBezTo>
                  <a:pt x="4831" y="5686"/>
                  <a:pt x="4300" y="6495"/>
                  <a:pt x="4016" y="7401"/>
                </a:cubicBezTo>
                <a:lnTo>
                  <a:pt x="3901" y="7401"/>
                </a:lnTo>
                <a:cubicBezTo>
                  <a:pt x="1752" y="7401"/>
                  <a:pt x="0" y="9231"/>
                  <a:pt x="0" y="11480"/>
                </a:cubicBezTo>
                <a:cubicBezTo>
                  <a:pt x="0" y="13730"/>
                  <a:pt x="1749" y="15562"/>
                  <a:pt x="3901" y="15562"/>
                </a:cubicBezTo>
                <a:lnTo>
                  <a:pt x="14838" y="15562"/>
                </a:lnTo>
                <a:cubicBezTo>
                  <a:pt x="17311" y="15562"/>
                  <a:pt x="19325" y="13455"/>
                  <a:pt x="19325" y="10867"/>
                </a:cubicBezTo>
                <a:cubicBezTo>
                  <a:pt x="19325" y="9985"/>
                  <a:pt x="19086" y="9122"/>
                  <a:pt x="18633" y="8364"/>
                </a:cubicBezTo>
                <a:cubicBezTo>
                  <a:pt x="18301" y="7808"/>
                  <a:pt x="17854" y="7331"/>
                  <a:pt x="17326" y="6960"/>
                </a:cubicBezTo>
                <a:cubicBezTo>
                  <a:pt x="18917" y="4544"/>
                  <a:pt x="17842" y="1274"/>
                  <a:pt x="15125" y="278"/>
                </a:cubicBezTo>
                <a:cubicBezTo>
                  <a:pt x="14611" y="89"/>
                  <a:pt x="14089" y="1"/>
                  <a:pt x="1357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484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3DBB3A-7BC1-4ECC-A30A-9D5E90E01963}"/>
              </a:ext>
            </a:extLst>
          </p:cNvPr>
          <p:cNvSpPr/>
          <p:nvPr/>
        </p:nvSpPr>
        <p:spPr>
          <a:xfrm>
            <a:off x="820404" y="1104779"/>
            <a:ext cx="6709574" cy="4458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009DBC"/>
              </a:buClr>
              <a:buSzPts val="1800"/>
            </a:pPr>
            <a:r>
              <a:rPr lang="en-US" sz="1600" dirty="0" err="1">
                <a:solidFill>
                  <a:srgbClr val="FFD086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NoCode</a:t>
            </a:r>
            <a:r>
              <a:rPr lang="ru-RU" sz="1600" dirty="0">
                <a:solidFill>
                  <a:srgbClr val="FFD086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-кастомизация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Система построена на расширяемой онтологии (метамодели):  иерархия классов с поддержкой множественной классификации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Наследование атрибутов по иерархии классов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Нотации: создание своих и расширение нотаций «из коробки»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Стили: вывод параметров</a:t>
            </a:r>
            <a:r>
              <a:rPr lang="en-US" sz="1600" dirty="0">
                <a:solidFill>
                  <a:schemeClr val="bg1"/>
                </a:solidFill>
                <a:latin typeface="Roboto Medium"/>
                <a:sym typeface="Open Sans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объектов, условное форматирование, скрытие объектов, создание «тепловых» карт из обычных диаграмм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Экранный интерфейс: кастомизация экранных форм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Мастер отчетов: создание отчетов сложной структуры без программирования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Трассировка связей: обход </a:t>
            </a:r>
            <a:r>
              <a:rPr lang="ru-RU" sz="1600" dirty="0" err="1">
                <a:solidFill>
                  <a:schemeClr val="bg1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мегаграфа</a:t>
            </a:r>
            <a:r>
              <a:rPr lang="ru-RU" sz="1600" dirty="0">
                <a:solidFill>
                  <a:schemeClr val="bg1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 связей объектов с помощью Правил производных связей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Настройка вычисляемых параметров – динамических показателей для аналитики, которые автоматически рассчитываются на основе других данных в системе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09A62DE-C2C4-4EBA-83F0-B6530DC8A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Преимущества </a:t>
            </a:r>
            <a:r>
              <a:rPr lang="en-US" sz="2700" dirty="0"/>
              <a:t>Business Studio</a:t>
            </a:r>
            <a:br>
              <a:rPr lang="en-US" dirty="0"/>
            </a:br>
            <a:endParaRPr lang="ru-RU" dirty="0"/>
          </a:p>
        </p:txBody>
      </p:sp>
      <p:grpSp>
        <p:nvGrpSpPr>
          <p:cNvPr id="6" name="Google Shape;15263;p81">
            <a:extLst>
              <a:ext uri="{FF2B5EF4-FFF2-40B4-BE49-F238E27FC236}">
                <a16:creationId xmlns:a16="http://schemas.microsoft.com/office/drawing/2014/main" id="{AA1AAAF8-9492-4ED3-AA1D-DCBA33AEF34F}"/>
              </a:ext>
            </a:extLst>
          </p:cNvPr>
          <p:cNvGrpSpPr>
            <a:grpSpLocks noChangeAspect="1"/>
          </p:cNvGrpSpPr>
          <p:nvPr/>
        </p:nvGrpSpPr>
        <p:grpSpPr>
          <a:xfrm>
            <a:off x="306427" y="1104779"/>
            <a:ext cx="394951" cy="396000"/>
            <a:chOff x="-1700225" y="2768875"/>
            <a:chExt cx="291450" cy="292225"/>
          </a:xfrm>
          <a:solidFill>
            <a:schemeClr val="bg1">
              <a:lumMod val="95000"/>
            </a:schemeClr>
          </a:solidFill>
        </p:grpSpPr>
        <p:sp>
          <p:nvSpPr>
            <p:cNvPr id="7" name="Google Shape;15264;p81">
              <a:extLst>
                <a:ext uri="{FF2B5EF4-FFF2-40B4-BE49-F238E27FC236}">
                  <a16:creationId xmlns:a16="http://schemas.microsoft.com/office/drawing/2014/main" id="{C8EBA580-0466-4733-83F2-D878F9F1C2B2}"/>
                </a:ext>
              </a:extLst>
            </p:cNvPr>
            <p:cNvSpPr/>
            <p:nvPr/>
          </p:nvSpPr>
          <p:spPr>
            <a:xfrm>
              <a:off x="-1700225" y="2768875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617" y="662"/>
                  </a:moveTo>
                  <a:cubicBezTo>
                    <a:pt x="10806" y="662"/>
                    <a:pt x="10964" y="820"/>
                    <a:pt x="10964" y="1009"/>
                  </a:cubicBezTo>
                  <a:lnTo>
                    <a:pt x="10964" y="2710"/>
                  </a:lnTo>
                  <a:lnTo>
                    <a:pt x="662" y="2710"/>
                  </a:lnTo>
                  <a:lnTo>
                    <a:pt x="662" y="1009"/>
                  </a:lnTo>
                  <a:cubicBezTo>
                    <a:pt x="662" y="820"/>
                    <a:pt x="819" y="662"/>
                    <a:pt x="1008" y="662"/>
                  </a:cubicBezTo>
                  <a:close/>
                  <a:moveTo>
                    <a:pt x="10933" y="3372"/>
                  </a:moveTo>
                  <a:lnTo>
                    <a:pt x="10933" y="9232"/>
                  </a:lnTo>
                  <a:cubicBezTo>
                    <a:pt x="10964" y="9484"/>
                    <a:pt x="10806" y="9610"/>
                    <a:pt x="10617" y="9610"/>
                  </a:cubicBezTo>
                  <a:lnTo>
                    <a:pt x="8916" y="9610"/>
                  </a:lnTo>
                  <a:lnTo>
                    <a:pt x="8570" y="9232"/>
                  </a:lnTo>
                  <a:cubicBezTo>
                    <a:pt x="8601" y="9169"/>
                    <a:pt x="8664" y="9043"/>
                    <a:pt x="8696" y="8917"/>
                  </a:cubicBezTo>
                  <a:lnTo>
                    <a:pt x="9200" y="8917"/>
                  </a:lnTo>
                  <a:cubicBezTo>
                    <a:pt x="9389" y="8917"/>
                    <a:pt x="9546" y="8759"/>
                    <a:pt x="9546" y="8570"/>
                  </a:cubicBezTo>
                  <a:lnTo>
                    <a:pt x="9546" y="7184"/>
                  </a:lnTo>
                  <a:cubicBezTo>
                    <a:pt x="9546" y="6995"/>
                    <a:pt x="9389" y="6837"/>
                    <a:pt x="9200" y="6837"/>
                  </a:cubicBezTo>
                  <a:lnTo>
                    <a:pt x="8696" y="6837"/>
                  </a:lnTo>
                  <a:cubicBezTo>
                    <a:pt x="8664" y="6711"/>
                    <a:pt x="8601" y="6648"/>
                    <a:pt x="8570" y="6522"/>
                  </a:cubicBezTo>
                  <a:lnTo>
                    <a:pt x="8916" y="6176"/>
                  </a:lnTo>
                  <a:cubicBezTo>
                    <a:pt x="9042" y="6050"/>
                    <a:pt x="9042" y="5798"/>
                    <a:pt x="8916" y="5703"/>
                  </a:cubicBezTo>
                  <a:lnTo>
                    <a:pt x="7940" y="4695"/>
                  </a:lnTo>
                  <a:cubicBezTo>
                    <a:pt x="7877" y="4648"/>
                    <a:pt x="7790" y="4624"/>
                    <a:pt x="7703" y="4624"/>
                  </a:cubicBezTo>
                  <a:cubicBezTo>
                    <a:pt x="7617" y="4624"/>
                    <a:pt x="7530" y="4648"/>
                    <a:pt x="7467" y="4695"/>
                  </a:cubicBezTo>
                  <a:lnTo>
                    <a:pt x="7120" y="5073"/>
                  </a:lnTo>
                  <a:cubicBezTo>
                    <a:pt x="7026" y="5041"/>
                    <a:pt x="6931" y="4978"/>
                    <a:pt x="6805" y="4947"/>
                  </a:cubicBezTo>
                  <a:lnTo>
                    <a:pt x="6805" y="4443"/>
                  </a:lnTo>
                  <a:cubicBezTo>
                    <a:pt x="6805" y="4222"/>
                    <a:pt x="6648" y="4065"/>
                    <a:pt x="6459" y="4065"/>
                  </a:cubicBezTo>
                  <a:lnTo>
                    <a:pt x="5073" y="4065"/>
                  </a:lnTo>
                  <a:cubicBezTo>
                    <a:pt x="4884" y="4065"/>
                    <a:pt x="4726" y="4222"/>
                    <a:pt x="4726" y="4443"/>
                  </a:cubicBezTo>
                  <a:lnTo>
                    <a:pt x="4726" y="4947"/>
                  </a:lnTo>
                  <a:cubicBezTo>
                    <a:pt x="4600" y="4978"/>
                    <a:pt x="4506" y="5010"/>
                    <a:pt x="4411" y="5073"/>
                  </a:cubicBezTo>
                  <a:lnTo>
                    <a:pt x="4033" y="4695"/>
                  </a:lnTo>
                  <a:cubicBezTo>
                    <a:pt x="3986" y="4648"/>
                    <a:pt x="3899" y="4624"/>
                    <a:pt x="3808" y="4624"/>
                  </a:cubicBezTo>
                  <a:cubicBezTo>
                    <a:pt x="3718" y="4624"/>
                    <a:pt x="3623" y="4648"/>
                    <a:pt x="3560" y="4695"/>
                  </a:cubicBezTo>
                  <a:lnTo>
                    <a:pt x="2584" y="5703"/>
                  </a:lnTo>
                  <a:cubicBezTo>
                    <a:pt x="2458" y="5829"/>
                    <a:pt x="2458" y="6050"/>
                    <a:pt x="2584" y="6176"/>
                  </a:cubicBezTo>
                  <a:lnTo>
                    <a:pt x="2930" y="6522"/>
                  </a:lnTo>
                  <a:cubicBezTo>
                    <a:pt x="2899" y="6585"/>
                    <a:pt x="2867" y="6711"/>
                    <a:pt x="2836" y="6837"/>
                  </a:cubicBezTo>
                  <a:lnTo>
                    <a:pt x="2300" y="6837"/>
                  </a:lnTo>
                  <a:cubicBezTo>
                    <a:pt x="2111" y="6837"/>
                    <a:pt x="1954" y="6995"/>
                    <a:pt x="1954" y="7184"/>
                  </a:cubicBezTo>
                  <a:lnTo>
                    <a:pt x="1954" y="8570"/>
                  </a:lnTo>
                  <a:cubicBezTo>
                    <a:pt x="1954" y="8759"/>
                    <a:pt x="2111" y="8917"/>
                    <a:pt x="2300" y="8917"/>
                  </a:cubicBezTo>
                  <a:lnTo>
                    <a:pt x="2836" y="8917"/>
                  </a:lnTo>
                  <a:cubicBezTo>
                    <a:pt x="2867" y="9043"/>
                    <a:pt x="2899" y="9137"/>
                    <a:pt x="2930" y="9232"/>
                  </a:cubicBezTo>
                  <a:lnTo>
                    <a:pt x="2584" y="9610"/>
                  </a:lnTo>
                  <a:lnTo>
                    <a:pt x="977" y="9610"/>
                  </a:lnTo>
                  <a:cubicBezTo>
                    <a:pt x="788" y="9610"/>
                    <a:pt x="630" y="9452"/>
                    <a:pt x="630" y="9232"/>
                  </a:cubicBezTo>
                  <a:lnTo>
                    <a:pt x="630" y="3372"/>
                  </a:lnTo>
                  <a:close/>
                  <a:moveTo>
                    <a:pt x="6112" y="4726"/>
                  </a:moveTo>
                  <a:lnTo>
                    <a:pt x="6112" y="5136"/>
                  </a:lnTo>
                  <a:cubicBezTo>
                    <a:pt x="6112" y="5294"/>
                    <a:pt x="6207" y="5420"/>
                    <a:pt x="6364" y="5451"/>
                  </a:cubicBezTo>
                  <a:cubicBezTo>
                    <a:pt x="6553" y="5514"/>
                    <a:pt x="6805" y="5609"/>
                    <a:pt x="6994" y="5735"/>
                  </a:cubicBezTo>
                  <a:cubicBezTo>
                    <a:pt x="7041" y="5769"/>
                    <a:pt x="7096" y="5783"/>
                    <a:pt x="7153" y="5783"/>
                  </a:cubicBezTo>
                  <a:cubicBezTo>
                    <a:pt x="7251" y="5783"/>
                    <a:pt x="7356" y="5743"/>
                    <a:pt x="7435" y="5703"/>
                  </a:cubicBezTo>
                  <a:lnTo>
                    <a:pt x="7751" y="5388"/>
                  </a:lnTo>
                  <a:lnTo>
                    <a:pt x="8223" y="5861"/>
                  </a:lnTo>
                  <a:lnTo>
                    <a:pt x="7908" y="6176"/>
                  </a:lnTo>
                  <a:cubicBezTo>
                    <a:pt x="7782" y="6302"/>
                    <a:pt x="7782" y="6459"/>
                    <a:pt x="7877" y="6617"/>
                  </a:cubicBezTo>
                  <a:cubicBezTo>
                    <a:pt x="7971" y="6806"/>
                    <a:pt x="8066" y="6995"/>
                    <a:pt x="8129" y="7247"/>
                  </a:cubicBezTo>
                  <a:cubicBezTo>
                    <a:pt x="8192" y="7404"/>
                    <a:pt x="8286" y="7499"/>
                    <a:pt x="8444" y="7499"/>
                  </a:cubicBezTo>
                  <a:lnTo>
                    <a:pt x="8885" y="7499"/>
                  </a:lnTo>
                  <a:lnTo>
                    <a:pt x="8885" y="8192"/>
                  </a:lnTo>
                  <a:lnTo>
                    <a:pt x="8444" y="8192"/>
                  </a:lnTo>
                  <a:cubicBezTo>
                    <a:pt x="8286" y="8192"/>
                    <a:pt x="8192" y="8286"/>
                    <a:pt x="8129" y="8444"/>
                  </a:cubicBezTo>
                  <a:cubicBezTo>
                    <a:pt x="8097" y="8665"/>
                    <a:pt x="7971" y="8885"/>
                    <a:pt x="7877" y="9074"/>
                  </a:cubicBezTo>
                  <a:cubicBezTo>
                    <a:pt x="7782" y="9200"/>
                    <a:pt x="7814" y="9389"/>
                    <a:pt x="7908" y="9515"/>
                  </a:cubicBezTo>
                  <a:lnTo>
                    <a:pt x="8223" y="9830"/>
                  </a:lnTo>
                  <a:lnTo>
                    <a:pt x="7751" y="10303"/>
                  </a:lnTo>
                  <a:lnTo>
                    <a:pt x="7435" y="9988"/>
                  </a:lnTo>
                  <a:cubicBezTo>
                    <a:pt x="7368" y="9920"/>
                    <a:pt x="7291" y="9889"/>
                    <a:pt x="7211" y="9889"/>
                  </a:cubicBezTo>
                  <a:cubicBezTo>
                    <a:pt x="7141" y="9889"/>
                    <a:pt x="7068" y="9912"/>
                    <a:pt x="6994" y="9956"/>
                  </a:cubicBezTo>
                  <a:cubicBezTo>
                    <a:pt x="6805" y="10082"/>
                    <a:pt x="6616" y="10145"/>
                    <a:pt x="6364" y="10208"/>
                  </a:cubicBezTo>
                  <a:cubicBezTo>
                    <a:pt x="6207" y="10271"/>
                    <a:pt x="6112" y="10366"/>
                    <a:pt x="6112" y="10555"/>
                  </a:cubicBezTo>
                  <a:lnTo>
                    <a:pt x="6112" y="10964"/>
                  </a:lnTo>
                  <a:lnTo>
                    <a:pt x="5419" y="10964"/>
                  </a:lnTo>
                  <a:lnTo>
                    <a:pt x="5419" y="10555"/>
                  </a:lnTo>
                  <a:cubicBezTo>
                    <a:pt x="5419" y="10366"/>
                    <a:pt x="5325" y="10271"/>
                    <a:pt x="5167" y="10208"/>
                  </a:cubicBezTo>
                  <a:cubicBezTo>
                    <a:pt x="4947" y="10177"/>
                    <a:pt x="4726" y="10051"/>
                    <a:pt x="4537" y="9956"/>
                  </a:cubicBezTo>
                  <a:cubicBezTo>
                    <a:pt x="4491" y="9921"/>
                    <a:pt x="4436" y="9908"/>
                    <a:pt x="4379" y="9908"/>
                  </a:cubicBezTo>
                  <a:cubicBezTo>
                    <a:pt x="4281" y="9908"/>
                    <a:pt x="4176" y="9948"/>
                    <a:pt x="4096" y="9988"/>
                  </a:cubicBezTo>
                  <a:lnTo>
                    <a:pt x="3781" y="10303"/>
                  </a:lnTo>
                  <a:lnTo>
                    <a:pt x="3308" y="9830"/>
                  </a:lnTo>
                  <a:lnTo>
                    <a:pt x="3623" y="9515"/>
                  </a:lnTo>
                  <a:cubicBezTo>
                    <a:pt x="3749" y="9389"/>
                    <a:pt x="3749" y="9232"/>
                    <a:pt x="3655" y="9074"/>
                  </a:cubicBezTo>
                  <a:cubicBezTo>
                    <a:pt x="3529" y="8885"/>
                    <a:pt x="3466" y="8696"/>
                    <a:pt x="3371" y="8444"/>
                  </a:cubicBezTo>
                  <a:cubicBezTo>
                    <a:pt x="3340" y="8286"/>
                    <a:pt x="3214" y="8192"/>
                    <a:pt x="3056" y="8192"/>
                  </a:cubicBezTo>
                  <a:lnTo>
                    <a:pt x="2647" y="8192"/>
                  </a:lnTo>
                  <a:lnTo>
                    <a:pt x="2647" y="7499"/>
                  </a:lnTo>
                  <a:lnTo>
                    <a:pt x="3056" y="7499"/>
                  </a:lnTo>
                  <a:cubicBezTo>
                    <a:pt x="3214" y="7499"/>
                    <a:pt x="3340" y="7404"/>
                    <a:pt x="3371" y="7247"/>
                  </a:cubicBezTo>
                  <a:cubicBezTo>
                    <a:pt x="3434" y="7026"/>
                    <a:pt x="3529" y="6806"/>
                    <a:pt x="3655" y="6617"/>
                  </a:cubicBezTo>
                  <a:cubicBezTo>
                    <a:pt x="3749" y="6491"/>
                    <a:pt x="3686" y="6302"/>
                    <a:pt x="3623" y="6176"/>
                  </a:cubicBezTo>
                  <a:lnTo>
                    <a:pt x="3308" y="5861"/>
                  </a:lnTo>
                  <a:lnTo>
                    <a:pt x="3781" y="5388"/>
                  </a:lnTo>
                  <a:lnTo>
                    <a:pt x="4096" y="5703"/>
                  </a:lnTo>
                  <a:cubicBezTo>
                    <a:pt x="4163" y="5771"/>
                    <a:pt x="4240" y="5802"/>
                    <a:pt x="4321" y="5802"/>
                  </a:cubicBezTo>
                  <a:cubicBezTo>
                    <a:pt x="4391" y="5802"/>
                    <a:pt x="4464" y="5778"/>
                    <a:pt x="4537" y="5735"/>
                  </a:cubicBezTo>
                  <a:cubicBezTo>
                    <a:pt x="4726" y="5609"/>
                    <a:pt x="4915" y="5546"/>
                    <a:pt x="5167" y="5451"/>
                  </a:cubicBezTo>
                  <a:cubicBezTo>
                    <a:pt x="5325" y="5420"/>
                    <a:pt x="5419" y="5294"/>
                    <a:pt x="5419" y="5136"/>
                  </a:cubicBezTo>
                  <a:lnTo>
                    <a:pt x="5419" y="4726"/>
                  </a:lnTo>
                  <a:close/>
                  <a:moveTo>
                    <a:pt x="1008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9295"/>
                  </a:lnTo>
                  <a:cubicBezTo>
                    <a:pt x="0" y="9830"/>
                    <a:pt x="473" y="10303"/>
                    <a:pt x="1008" y="10303"/>
                  </a:cubicBezTo>
                  <a:lnTo>
                    <a:pt x="2867" y="10303"/>
                  </a:lnTo>
                  <a:lnTo>
                    <a:pt x="3623" y="11059"/>
                  </a:lnTo>
                  <a:cubicBezTo>
                    <a:pt x="3671" y="11122"/>
                    <a:pt x="3757" y="11153"/>
                    <a:pt x="3848" y="11153"/>
                  </a:cubicBezTo>
                  <a:cubicBezTo>
                    <a:pt x="3938" y="11153"/>
                    <a:pt x="4033" y="11122"/>
                    <a:pt x="4096" y="11059"/>
                  </a:cubicBezTo>
                  <a:lnTo>
                    <a:pt x="4442" y="10712"/>
                  </a:lnTo>
                  <a:cubicBezTo>
                    <a:pt x="4506" y="10744"/>
                    <a:pt x="4632" y="10775"/>
                    <a:pt x="4758" y="10807"/>
                  </a:cubicBezTo>
                  <a:lnTo>
                    <a:pt x="4758" y="11342"/>
                  </a:lnTo>
                  <a:cubicBezTo>
                    <a:pt x="4758" y="11531"/>
                    <a:pt x="4915" y="11689"/>
                    <a:pt x="5104" y="11689"/>
                  </a:cubicBezTo>
                  <a:lnTo>
                    <a:pt x="6490" y="11689"/>
                  </a:lnTo>
                  <a:cubicBezTo>
                    <a:pt x="6679" y="11689"/>
                    <a:pt x="6837" y="11531"/>
                    <a:pt x="6837" y="11342"/>
                  </a:cubicBezTo>
                  <a:lnTo>
                    <a:pt x="6837" y="10807"/>
                  </a:lnTo>
                  <a:cubicBezTo>
                    <a:pt x="6963" y="10775"/>
                    <a:pt x="7026" y="10744"/>
                    <a:pt x="7152" y="10712"/>
                  </a:cubicBezTo>
                  <a:lnTo>
                    <a:pt x="7498" y="11059"/>
                  </a:lnTo>
                  <a:cubicBezTo>
                    <a:pt x="7561" y="11122"/>
                    <a:pt x="7656" y="11153"/>
                    <a:pt x="7747" y="11153"/>
                  </a:cubicBezTo>
                  <a:cubicBezTo>
                    <a:pt x="7837" y="11153"/>
                    <a:pt x="7924" y="11122"/>
                    <a:pt x="7971" y="11059"/>
                  </a:cubicBezTo>
                  <a:lnTo>
                    <a:pt x="8727" y="10303"/>
                  </a:lnTo>
                  <a:lnTo>
                    <a:pt x="10617" y="10303"/>
                  </a:lnTo>
                  <a:cubicBezTo>
                    <a:pt x="11185" y="10303"/>
                    <a:pt x="11657" y="9830"/>
                    <a:pt x="11657" y="9295"/>
                  </a:cubicBezTo>
                  <a:lnTo>
                    <a:pt x="11657" y="1009"/>
                  </a:lnTo>
                  <a:cubicBezTo>
                    <a:pt x="11657" y="473"/>
                    <a:pt x="11216" y="1"/>
                    <a:pt x="106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265;p81">
              <a:extLst>
                <a:ext uri="{FF2B5EF4-FFF2-40B4-BE49-F238E27FC236}">
                  <a16:creationId xmlns:a16="http://schemas.microsoft.com/office/drawing/2014/main" id="{C4DBA22A-2881-4145-BAB5-8B8A0374F586}"/>
                </a:ext>
              </a:extLst>
            </p:cNvPr>
            <p:cNvSpPr/>
            <p:nvPr/>
          </p:nvSpPr>
          <p:spPr>
            <a:xfrm>
              <a:off x="-1667150" y="280195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726"/>
                    <a:pt x="347" y="726"/>
                  </a:cubicBezTo>
                  <a:cubicBezTo>
                    <a:pt x="568" y="726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266;p81">
              <a:extLst>
                <a:ext uri="{FF2B5EF4-FFF2-40B4-BE49-F238E27FC236}">
                  <a16:creationId xmlns:a16="http://schemas.microsoft.com/office/drawing/2014/main" id="{4DDA983C-7AE5-4071-A082-E6BBEFF48B02}"/>
                </a:ext>
              </a:extLst>
            </p:cNvPr>
            <p:cNvSpPr/>
            <p:nvPr/>
          </p:nvSpPr>
          <p:spPr>
            <a:xfrm>
              <a:off x="-1632500" y="28019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6" y="726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267;p81">
              <a:extLst>
                <a:ext uri="{FF2B5EF4-FFF2-40B4-BE49-F238E27FC236}">
                  <a16:creationId xmlns:a16="http://schemas.microsoft.com/office/drawing/2014/main" id="{9B6F6B62-67F6-4959-8093-744A9EDC0316}"/>
                </a:ext>
              </a:extLst>
            </p:cNvPr>
            <p:cNvSpPr/>
            <p:nvPr/>
          </p:nvSpPr>
          <p:spPr>
            <a:xfrm>
              <a:off x="-1597850" y="2801950"/>
              <a:ext cx="17375" cy="18150"/>
            </a:xfrm>
            <a:custGeom>
              <a:avLst/>
              <a:gdLst/>
              <a:ahLst/>
              <a:cxnLst/>
              <a:rect l="l" t="t" r="r" b="b"/>
              <a:pathLst>
                <a:path w="69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7" y="726"/>
                    <a:pt x="694" y="568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268;p81">
              <a:extLst>
                <a:ext uri="{FF2B5EF4-FFF2-40B4-BE49-F238E27FC236}">
                  <a16:creationId xmlns:a16="http://schemas.microsoft.com/office/drawing/2014/main" id="{5A7633F3-C1C7-450F-9898-D17EA3CCE256}"/>
                </a:ext>
              </a:extLst>
            </p:cNvPr>
            <p:cNvSpPr/>
            <p:nvPr/>
          </p:nvSpPr>
          <p:spPr>
            <a:xfrm>
              <a:off x="-1564750" y="2801950"/>
              <a:ext cx="120525" cy="18150"/>
            </a:xfrm>
            <a:custGeom>
              <a:avLst/>
              <a:gdLst/>
              <a:ahLst/>
              <a:cxnLst/>
              <a:rect l="l" t="t" r="r" b="b"/>
              <a:pathLst>
                <a:path w="4821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32" y="568"/>
                    <a:pt x="189" y="726"/>
                    <a:pt x="347" y="726"/>
                  </a:cubicBezTo>
                  <a:lnTo>
                    <a:pt x="4442" y="726"/>
                  </a:lnTo>
                  <a:cubicBezTo>
                    <a:pt x="4663" y="726"/>
                    <a:pt x="4820" y="568"/>
                    <a:pt x="4820" y="347"/>
                  </a:cubicBezTo>
                  <a:cubicBezTo>
                    <a:pt x="4820" y="158"/>
                    <a:pt x="4663" y="1"/>
                    <a:pt x="4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269;p81">
              <a:extLst>
                <a:ext uri="{FF2B5EF4-FFF2-40B4-BE49-F238E27FC236}">
                  <a16:creationId xmlns:a16="http://schemas.microsoft.com/office/drawing/2014/main" id="{340699B8-11FD-4E65-875D-7B449F280013}"/>
                </a:ext>
              </a:extLst>
            </p:cNvPr>
            <p:cNvSpPr/>
            <p:nvPr/>
          </p:nvSpPr>
          <p:spPr>
            <a:xfrm>
              <a:off x="-1597850" y="2924050"/>
              <a:ext cx="85100" cy="85075"/>
            </a:xfrm>
            <a:custGeom>
              <a:avLst/>
              <a:gdLst/>
              <a:ahLst/>
              <a:cxnLst/>
              <a:rect l="l" t="t" r="r" b="b"/>
              <a:pathLst>
                <a:path w="3404" h="3403" extrusionOk="0">
                  <a:moveTo>
                    <a:pt x="1671" y="662"/>
                  </a:moveTo>
                  <a:cubicBezTo>
                    <a:pt x="2238" y="662"/>
                    <a:pt x="2710" y="1134"/>
                    <a:pt x="2710" y="1701"/>
                  </a:cubicBezTo>
                  <a:cubicBezTo>
                    <a:pt x="2710" y="2237"/>
                    <a:pt x="2269" y="2710"/>
                    <a:pt x="1671" y="2710"/>
                  </a:cubicBezTo>
                  <a:cubicBezTo>
                    <a:pt x="1135" y="2710"/>
                    <a:pt x="663" y="2237"/>
                    <a:pt x="663" y="1701"/>
                  </a:cubicBezTo>
                  <a:cubicBezTo>
                    <a:pt x="663" y="1134"/>
                    <a:pt x="1135" y="662"/>
                    <a:pt x="1671" y="662"/>
                  </a:cubicBezTo>
                  <a:close/>
                  <a:moveTo>
                    <a:pt x="1671" y="0"/>
                  </a:moveTo>
                  <a:cubicBezTo>
                    <a:pt x="726" y="0"/>
                    <a:pt x="1" y="756"/>
                    <a:pt x="1" y="1701"/>
                  </a:cubicBezTo>
                  <a:cubicBezTo>
                    <a:pt x="1" y="2647"/>
                    <a:pt x="726" y="3403"/>
                    <a:pt x="1671" y="3403"/>
                  </a:cubicBezTo>
                  <a:cubicBezTo>
                    <a:pt x="2616" y="3403"/>
                    <a:pt x="3372" y="2647"/>
                    <a:pt x="3372" y="1701"/>
                  </a:cubicBezTo>
                  <a:cubicBezTo>
                    <a:pt x="3403" y="756"/>
                    <a:pt x="2616" y="0"/>
                    <a:pt x="16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30FBB50-7885-4769-83D4-3C84FB5C478D}"/>
              </a:ext>
            </a:extLst>
          </p:cNvPr>
          <p:cNvSpPr/>
          <p:nvPr/>
        </p:nvSpPr>
        <p:spPr>
          <a:xfrm>
            <a:off x="882827" y="5592153"/>
            <a:ext cx="6647151" cy="1489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  <a:buClr>
                <a:srgbClr val="009DBC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sym typeface="Open Sans"/>
              </a:rPr>
              <a:t>Поддержка веток в модели корпоративной архитектуры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Отдельные «песочницы» для крупных проектов и отдельных задач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Ведение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роадмепа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 будущих состояний архитектуры</a:t>
            </a:r>
            <a:endParaRPr lang="ru-RU" sz="1467" dirty="0">
              <a:solidFill>
                <a:srgbClr val="F8F8F8"/>
              </a:solidFill>
              <a:latin typeface="Montserrat SemiBold" pitchFamily="2" charset="-52"/>
              <a:ea typeface="Open Sans SemiBold" pitchFamily="2" charset="0"/>
              <a:cs typeface="Open Sans SemiBold" pitchFamily="2" charset="0"/>
              <a:sym typeface="Open Sans"/>
            </a:endParaRPr>
          </a:p>
          <a:p>
            <a:pPr>
              <a:lnSpc>
                <a:spcPct val="90000"/>
              </a:lnSpc>
              <a:spcAft>
                <a:spcPts val="800"/>
              </a:spcAft>
              <a:buClr>
                <a:srgbClr val="009DBC"/>
              </a:buClr>
              <a:buSzPts val="1800"/>
            </a:pPr>
            <a:endParaRPr lang="ru-RU" sz="1467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17" name="Google Shape;14037;p77">
            <a:extLst>
              <a:ext uri="{FF2B5EF4-FFF2-40B4-BE49-F238E27FC236}">
                <a16:creationId xmlns:a16="http://schemas.microsoft.com/office/drawing/2014/main" id="{BA5CC316-2D09-46B6-A2CD-74F7A4DBD956}"/>
              </a:ext>
            </a:extLst>
          </p:cNvPr>
          <p:cNvSpPr>
            <a:spLocks noChangeAspect="1"/>
          </p:cNvSpPr>
          <p:nvPr/>
        </p:nvSpPr>
        <p:spPr>
          <a:xfrm>
            <a:off x="306427" y="5628777"/>
            <a:ext cx="435501" cy="432000"/>
          </a:xfrm>
          <a:custGeom>
            <a:avLst/>
            <a:gdLst/>
            <a:ahLst/>
            <a:cxnLst/>
            <a:rect l="l" t="t" r="r" b="b"/>
            <a:pathLst>
              <a:path w="11816" h="11721" extrusionOk="0">
                <a:moveTo>
                  <a:pt x="2395" y="631"/>
                </a:moveTo>
                <a:cubicBezTo>
                  <a:pt x="2584" y="631"/>
                  <a:pt x="2742" y="789"/>
                  <a:pt x="2742" y="978"/>
                </a:cubicBezTo>
                <a:cubicBezTo>
                  <a:pt x="2742" y="1167"/>
                  <a:pt x="2584" y="1324"/>
                  <a:pt x="2395" y="1324"/>
                </a:cubicBezTo>
                <a:lnTo>
                  <a:pt x="1009" y="1324"/>
                </a:lnTo>
                <a:cubicBezTo>
                  <a:pt x="820" y="1324"/>
                  <a:pt x="663" y="1167"/>
                  <a:pt x="663" y="978"/>
                </a:cubicBezTo>
                <a:cubicBezTo>
                  <a:pt x="663" y="789"/>
                  <a:pt x="820" y="631"/>
                  <a:pt x="1009" y="631"/>
                </a:cubicBezTo>
                <a:close/>
                <a:moveTo>
                  <a:pt x="6554" y="631"/>
                </a:moveTo>
                <a:cubicBezTo>
                  <a:pt x="6774" y="631"/>
                  <a:pt x="6932" y="789"/>
                  <a:pt x="6932" y="978"/>
                </a:cubicBezTo>
                <a:cubicBezTo>
                  <a:pt x="6932" y="1167"/>
                  <a:pt x="6774" y="1324"/>
                  <a:pt x="6554" y="1324"/>
                </a:cubicBezTo>
                <a:lnTo>
                  <a:pt x="5199" y="1324"/>
                </a:lnTo>
                <a:cubicBezTo>
                  <a:pt x="4979" y="1324"/>
                  <a:pt x="4821" y="1167"/>
                  <a:pt x="4821" y="978"/>
                </a:cubicBezTo>
                <a:cubicBezTo>
                  <a:pt x="4821" y="789"/>
                  <a:pt x="4979" y="631"/>
                  <a:pt x="5199" y="631"/>
                </a:cubicBezTo>
                <a:close/>
                <a:moveTo>
                  <a:pt x="10776" y="631"/>
                </a:moveTo>
                <a:cubicBezTo>
                  <a:pt x="10965" y="631"/>
                  <a:pt x="11122" y="789"/>
                  <a:pt x="11122" y="978"/>
                </a:cubicBezTo>
                <a:cubicBezTo>
                  <a:pt x="11122" y="1167"/>
                  <a:pt x="10965" y="1324"/>
                  <a:pt x="10776" y="1324"/>
                </a:cubicBezTo>
                <a:lnTo>
                  <a:pt x="9389" y="1324"/>
                </a:lnTo>
                <a:cubicBezTo>
                  <a:pt x="9200" y="1324"/>
                  <a:pt x="9043" y="1167"/>
                  <a:pt x="9043" y="978"/>
                </a:cubicBezTo>
                <a:cubicBezTo>
                  <a:pt x="9043" y="789"/>
                  <a:pt x="9200" y="631"/>
                  <a:pt x="9389" y="631"/>
                </a:cubicBezTo>
                <a:close/>
                <a:moveTo>
                  <a:pt x="7279" y="4790"/>
                </a:moveTo>
                <a:cubicBezTo>
                  <a:pt x="7468" y="4790"/>
                  <a:pt x="7625" y="4947"/>
                  <a:pt x="7625" y="5136"/>
                </a:cubicBezTo>
                <a:lnTo>
                  <a:pt x="7625" y="6554"/>
                </a:lnTo>
                <a:cubicBezTo>
                  <a:pt x="7625" y="6775"/>
                  <a:pt x="7468" y="6932"/>
                  <a:pt x="7279" y="6932"/>
                </a:cubicBezTo>
                <a:lnTo>
                  <a:pt x="4506" y="6932"/>
                </a:lnTo>
                <a:cubicBezTo>
                  <a:pt x="4317" y="6932"/>
                  <a:pt x="4160" y="6775"/>
                  <a:pt x="4160" y="6554"/>
                </a:cubicBezTo>
                <a:lnTo>
                  <a:pt x="4160" y="5136"/>
                </a:lnTo>
                <a:cubicBezTo>
                  <a:pt x="4160" y="4947"/>
                  <a:pt x="4317" y="4790"/>
                  <a:pt x="4506" y="4790"/>
                </a:cubicBezTo>
                <a:close/>
                <a:moveTo>
                  <a:pt x="2395" y="10398"/>
                </a:moveTo>
                <a:cubicBezTo>
                  <a:pt x="2584" y="10398"/>
                  <a:pt x="2742" y="10555"/>
                  <a:pt x="2742" y="10744"/>
                </a:cubicBezTo>
                <a:cubicBezTo>
                  <a:pt x="2742" y="10933"/>
                  <a:pt x="2584" y="11091"/>
                  <a:pt x="2395" y="11091"/>
                </a:cubicBezTo>
                <a:lnTo>
                  <a:pt x="1009" y="11091"/>
                </a:lnTo>
                <a:cubicBezTo>
                  <a:pt x="820" y="11091"/>
                  <a:pt x="663" y="10933"/>
                  <a:pt x="663" y="10744"/>
                </a:cubicBezTo>
                <a:cubicBezTo>
                  <a:pt x="663" y="10555"/>
                  <a:pt x="820" y="10398"/>
                  <a:pt x="1009" y="10398"/>
                </a:cubicBezTo>
                <a:close/>
                <a:moveTo>
                  <a:pt x="6585" y="10398"/>
                </a:moveTo>
                <a:cubicBezTo>
                  <a:pt x="6806" y="10398"/>
                  <a:pt x="6964" y="10555"/>
                  <a:pt x="6964" y="10744"/>
                </a:cubicBezTo>
                <a:cubicBezTo>
                  <a:pt x="6964" y="10933"/>
                  <a:pt x="6806" y="11091"/>
                  <a:pt x="6585" y="11091"/>
                </a:cubicBezTo>
                <a:lnTo>
                  <a:pt x="5231" y="11091"/>
                </a:lnTo>
                <a:cubicBezTo>
                  <a:pt x="5010" y="11091"/>
                  <a:pt x="4853" y="10933"/>
                  <a:pt x="4853" y="10744"/>
                </a:cubicBezTo>
                <a:cubicBezTo>
                  <a:pt x="4853" y="10555"/>
                  <a:pt x="5010" y="10398"/>
                  <a:pt x="5231" y="10398"/>
                </a:cubicBezTo>
                <a:close/>
                <a:moveTo>
                  <a:pt x="10776" y="10398"/>
                </a:moveTo>
                <a:cubicBezTo>
                  <a:pt x="10965" y="10398"/>
                  <a:pt x="11122" y="10555"/>
                  <a:pt x="11122" y="10744"/>
                </a:cubicBezTo>
                <a:cubicBezTo>
                  <a:pt x="11122" y="10933"/>
                  <a:pt x="10965" y="11091"/>
                  <a:pt x="10776" y="11091"/>
                </a:cubicBezTo>
                <a:lnTo>
                  <a:pt x="9389" y="11091"/>
                </a:lnTo>
                <a:cubicBezTo>
                  <a:pt x="9200" y="11091"/>
                  <a:pt x="9043" y="10933"/>
                  <a:pt x="9043" y="10744"/>
                </a:cubicBezTo>
                <a:cubicBezTo>
                  <a:pt x="9043" y="10555"/>
                  <a:pt x="9200" y="10398"/>
                  <a:pt x="9389" y="10398"/>
                </a:cubicBezTo>
                <a:close/>
                <a:moveTo>
                  <a:pt x="1009" y="1"/>
                </a:moveTo>
                <a:cubicBezTo>
                  <a:pt x="410" y="1"/>
                  <a:pt x="1" y="474"/>
                  <a:pt x="1" y="1009"/>
                </a:cubicBezTo>
                <a:cubicBezTo>
                  <a:pt x="1" y="1608"/>
                  <a:pt x="473" y="2049"/>
                  <a:pt x="1009" y="2049"/>
                </a:cubicBezTo>
                <a:lnTo>
                  <a:pt x="1356" y="2049"/>
                </a:lnTo>
                <a:lnTo>
                  <a:pt x="1356" y="2395"/>
                </a:lnTo>
                <a:cubicBezTo>
                  <a:pt x="1356" y="2994"/>
                  <a:pt x="1828" y="3403"/>
                  <a:pt x="2395" y="3403"/>
                </a:cubicBezTo>
                <a:lnTo>
                  <a:pt x="5546" y="3403"/>
                </a:lnTo>
                <a:lnTo>
                  <a:pt x="5546" y="4128"/>
                </a:lnTo>
                <a:lnTo>
                  <a:pt x="4506" y="4128"/>
                </a:lnTo>
                <a:cubicBezTo>
                  <a:pt x="3939" y="4128"/>
                  <a:pt x="3466" y="4601"/>
                  <a:pt x="3466" y="5136"/>
                </a:cubicBezTo>
                <a:lnTo>
                  <a:pt x="3466" y="6554"/>
                </a:lnTo>
                <a:cubicBezTo>
                  <a:pt x="3466" y="7153"/>
                  <a:pt x="3939" y="7594"/>
                  <a:pt x="4506" y="7594"/>
                </a:cubicBezTo>
                <a:lnTo>
                  <a:pt x="5546" y="7594"/>
                </a:lnTo>
                <a:lnTo>
                  <a:pt x="5546" y="8287"/>
                </a:lnTo>
                <a:lnTo>
                  <a:pt x="2395" y="8287"/>
                </a:lnTo>
                <a:cubicBezTo>
                  <a:pt x="1797" y="8287"/>
                  <a:pt x="1356" y="8759"/>
                  <a:pt x="1356" y="9326"/>
                </a:cubicBezTo>
                <a:lnTo>
                  <a:pt x="1356" y="9673"/>
                </a:lnTo>
                <a:lnTo>
                  <a:pt x="1009" y="9673"/>
                </a:lnTo>
                <a:cubicBezTo>
                  <a:pt x="410" y="9673"/>
                  <a:pt x="1" y="10146"/>
                  <a:pt x="1" y="10713"/>
                </a:cubicBezTo>
                <a:cubicBezTo>
                  <a:pt x="1" y="11280"/>
                  <a:pt x="473" y="11721"/>
                  <a:pt x="1009" y="11721"/>
                </a:cubicBezTo>
                <a:lnTo>
                  <a:pt x="2395" y="11721"/>
                </a:lnTo>
                <a:cubicBezTo>
                  <a:pt x="2994" y="11721"/>
                  <a:pt x="3403" y="11248"/>
                  <a:pt x="3403" y="10713"/>
                </a:cubicBezTo>
                <a:cubicBezTo>
                  <a:pt x="3403" y="10114"/>
                  <a:pt x="2931" y="9673"/>
                  <a:pt x="2395" y="9673"/>
                </a:cubicBezTo>
                <a:lnTo>
                  <a:pt x="2049" y="9673"/>
                </a:lnTo>
                <a:lnTo>
                  <a:pt x="2049" y="9326"/>
                </a:lnTo>
                <a:cubicBezTo>
                  <a:pt x="2049" y="9137"/>
                  <a:pt x="2206" y="8980"/>
                  <a:pt x="2395" y="8980"/>
                </a:cubicBezTo>
                <a:lnTo>
                  <a:pt x="5546" y="8980"/>
                </a:lnTo>
                <a:lnTo>
                  <a:pt x="5546" y="9673"/>
                </a:lnTo>
                <a:lnTo>
                  <a:pt x="5199" y="9673"/>
                </a:lnTo>
                <a:cubicBezTo>
                  <a:pt x="4601" y="9673"/>
                  <a:pt x="4160" y="10146"/>
                  <a:pt x="4160" y="10713"/>
                </a:cubicBezTo>
                <a:cubicBezTo>
                  <a:pt x="4160" y="11280"/>
                  <a:pt x="4632" y="11721"/>
                  <a:pt x="5199" y="11721"/>
                </a:cubicBezTo>
                <a:lnTo>
                  <a:pt x="6554" y="11721"/>
                </a:lnTo>
                <a:cubicBezTo>
                  <a:pt x="7153" y="11721"/>
                  <a:pt x="7594" y="11248"/>
                  <a:pt x="7594" y="10713"/>
                </a:cubicBezTo>
                <a:cubicBezTo>
                  <a:pt x="7594" y="10114"/>
                  <a:pt x="7121" y="9673"/>
                  <a:pt x="6554" y="9673"/>
                </a:cubicBezTo>
                <a:lnTo>
                  <a:pt x="6207" y="9673"/>
                </a:lnTo>
                <a:lnTo>
                  <a:pt x="6207" y="8980"/>
                </a:lnTo>
                <a:lnTo>
                  <a:pt x="9358" y="8980"/>
                </a:lnTo>
                <a:cubicBezTo>
                  <a:pt x="9547" y="8980"/>
                  <a:pt x="9704" y="9137"/>
                  <a:pt x="9704" y="9326"/>
                </a:cubicBezTo>
                <a:lnTo>
                  <a:pt x="9704" y="9673"/>
                </a:lnTo>
                <a:lnTo>
                  <a:pt x="9358" y="9673"/>
                </a:lnTo>
                <a:cubicBezTo>
                  <a:pt x="8759" y="9673"/>
                  <a:pt x="8350" y="10146"/>
                  <a:pt x="8350" y="10713"/>
                </a:cubicBezTo>
                <a:cubicBezTo>
                  <a:pt x="8350" y="11280"/>
                  <a:pt x="8791" y="11721"/>
                  <a:pt x="9358" y="11721"/>
                </a:cubicBezTo>
                <a:lnTo>
                  <a:pt x="10744" y="11721"/>
                </a:lnTo>
                <a:cubicBezTo>
                  <a:pt x="11311" y="11721"/>
                  <a:pt x="11752" y="11248"/>
                  <a:pt x="11752" y="10713"/>
                </a:cubicBezTo>
                <a:cubicBezTo>
                  <a:pt x="11752" y="10114"/>
                  <a:pt x="11280" y="9673"/>
                  <a:pt x="10744" y="9673"/>
                </a:cubicBezTo>
                <a:lnTo>
                  <a:pt x="10366" y="9673"/>
                </a:lnTo>
                <a:lnTo>
                  <a:pt x="10366" y="9326"/>
                </a:lnTo>
                <a:cubicBezTo>
                  <a:pt x="10366" y="8728"/>
                  <a:pt x="9925" y="8287"/>
                  <a:pt x="9358" y="8287"/>
                </a:cubicBezTo>
                <a:lnTo>
                  <a:pt x="6207" y="8287"/>
                </a:lnTo>
                <a:lnTo>
                  <a:pt x="6207" y="7594"/>
                </a:lnTo>
                <a:lnTo>
                  <a:pt x="7216" y="7594"/>
                </a:lnTo>
                <a:cubicBezTo>
                  <a:pt x="7814" y="7594"/>
                  <a:pt x="8287" y="7121"/>
                  <a:pt x="8287" y="6554"/>
                </a:cubicBezTo>
                <a:lnTo>
                  <a:pt x="8287" y="5136"/>
                </a:lnTo>
                <a:cubicBezTo>
                  <a:pt x="8287" y="4569"/>
                  <a:pt x="7814" y="4128"/>
                  <a:pt x="7216" y="4128"/>
                </a:cubicBezTo>
                <a:lnTo>
                  <a:pt x="6207" y="4128"/>
                </a:lnTo>
                <a:lnTo>
                  <a:pt x="6207" y="3403"/>
                </a:lnTo>
                <a:lnTo>
                  <a:pt x="9389" y="3403"/>
                </a:lnTo>
                <a:cubicBezTo>
                  <a:pt x="9988" y="3403"/>
                  <a:pt x="10429" y="2931"/>
                  <a:pt x="10429" y="2395"/>
                </a:cubicBezTo>
                <a:lnTo>
                  <a:pt x="10429" y="2049"/>
                </a:lnTo>
                <a:lnTo>
                  <a:pt x="10776" y="2049"/>
                </a:lnTo>
                <a:cubicBezTo>
                  <a:pt x="11374" y="2049"/>
                  <a:pt x="11815" y="1576"/>
                  <a:pt x="11815" y="1009"/>
                </a:cubicBezTo>
                <a:cubicBezTo>
                  <a:pt x="11815" y="411"/>
                  <a:pt x="11343" y="1"/>
                  <a:pt x="10776" y="1"/>
                </a:cubicBezTo>
                <a:lnTo>
                  <a:pt x="9389" y="1"/>
                </a:lnTo>
                <a:cubicBezTo>
                  <a:pt x="8822" y="1"/>
                  <a:pt x="8381" y="474"/>
                  <a:pt x="8381" y="1009"/>
                </a:cubicBezTo>
                <a:cubicBezTo>
                  <a:pt x="8381" y="1608"/>
                  <a:pt x="8854" y="2049"/>
                  <a:pt x="9389" y="2049"/>
                </a:cubicBezTo>
                <a:lnTo>
                  <a:pt x="9767" y="2049"/>
                </a:lnTo>
                <a:lnTo>
                  <a:pt x="9767" y="2395"/>
                </a:lnTo>
                <a:cubicBezTo>
                  <a:pt x="9767" y="2584"/>
                  <a:pt x="9610" y="2742"/>
                  <a:pt x="9389" y="2742"/>
                </a:cubicBezTo>
                <a:lnTo>
                  <a:pt x="6239" y="2742"/>
                </a:lnTo>
                <a:lnTo>
                  <a:pt x="6239" y="2049"/>
                </a:lnTo>
                <a:lnTo>
                  <a:pt x="6617" y="2049"/>
                </a:lnTo>
                <a:cubicBezTo>
                  <a:pt x="7184" y="2049"/>
                  <a:pt x="7625" y="1576"/>
                  <a:pt x="7625" y="1009"/>
                </a:cubicBezTo>
                <a:cubicBezTo>
                  <a:pt x="7625" y="411"/>
                  <a:pt x="7153" y="1"/>
                  <a:pt x="6617" y="1"/>
                </a:cubicBezTo>
                <a:lnTo>
                  <a:pt x="5231" y="1"/>
                </a:lnTo>
                <a:cubicBezTo>
                  <a:pt x="4632" y="1"/>
                  <a:pt x="4191" y="474"/>
                  <a:pt x="4191" y="1009"/>
                </a:cubicBezTo>
                <a:cubicBezTo>
                  <a:pt x="4191" y="1608"/>
                  <a:pt x="4664" y="2049"/>
                  <a:pt x="5231" y="2049"/>
                </a:cubicBezTo>
                <a:lnTo>
                  <a:pt x="5577" y="2049"/>
                </a:lnTo>
                <a:lnTo>
                  <a:pt x="5577" y="2742"/>
                </a:lnTo>
                <a:lnTo>
                  <a:pt x="2427" y="2742"/>
                </a:lnTo>
                <a:cubicBezTo>
                  <a:pt x="2238" y="2742"/>
                  <a:pt x="2080" y="2584"/>
                  <a:pt x="2080" y="2395"/>
                </a:cubicBezTo>
                <a:lnTo>
                  <a:pt x="2080" y="2049"/>
                </a:lnTo>
                <a:lnTo>
                  <a:pt x="2427" y="2049"/>
                </a:lnTo>
                <a:cubicBezTo>
                  <a:pt x="3025" y="2049"/>
                  <a:pt x="3466" y="1576"/>
                  <a:pt x="3466" y="1009"/>
                </a:cubicBezTo>
                <a:cubicBezTo>
                  <a:pt x="3466" y="411"/>
                  <a:pt x="2994" y="1"/>
                  <a:pt x="24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0260AD-B127-437B-9F11-A7E85326F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2" y="1972096"/>
            <a:ext cx="3780182" cy="37801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67950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E86F8B-D55F-4126-A81B-22FF4C6A3EBA}"/>
              </a:ext>
            </a:extLst>
          </p:cNvPr>
          <p:cNvSpPr/>
          <p:nvPr/>
        </p:nvSpPr>
        <p:spPr>
          <a:xfrm>
            <a:off x="661494" y="1237707"/>
            <a:ext cx="5014911" cy="4526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spcAft>
                <a:spcPts val="800"/>
              </a:spcAft>
              <a:buClr>
                <a:srgbClr val="009DBC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Наличие кадров и компетентных специалистов на рынке труда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Более 1200 сертифицированных специалистов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Более 180 вузов и бизнес-школ применяют Business Studio при подготовке управленческих кадров и ИТ-специалистов (магистратура, MBA, EMBA)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Ведущие онлайн-университеты используют систему в учебных программах:</a:t>
            </a:r>
          </a:p>
          <a:p>
            <a:pPr marL="967293" lvl="1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Нетология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  <a:p>
            <a:pPr marL="967293" lvl="1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 Medium"/>
              </a:rPr>
              <a:t>Skillbox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  <a:p>
            <a:pPr marL="967293" lvl="1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Roboto Medium"/>
              </a:rPr>
              <a:t>Otus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  <a:p>
            <a:pPr marL="967293" lvl="1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Школа системного анализа и другие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endParaRPr lang="ru-RU" sz="1467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7342F1-1AEF-4B57-8B17-F09C740D5267}"/>
              </a:ext>
            </a:extLst>
          </p:cNvPr>
          <p:cNvSpPr/>
          <p:nvPr/>
        </p:nvSpPr>
        <p:spPr>
          <a:xfrm>
            <a:off x="6498893" y="1237707"/>
            <a:ext cx="5523893" cy="5737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009DBC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  <a:ea typeface="Open Sans SemiBold" pitchFamily="2" charset="0"/>
                <a:cs typeface="Open Sans SemiBold" pitchFamily="2" charset="0"/>
                <a:sym typeface="Open Sans"/>
              </a:rPr>
              <a:t>Самое масштабное комьюнити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Пользователи 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Business Studio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 откровенно делятся опытом использования продукта на профессиональных конференциях и в формате референс-визитов. Опубликовано </a:t>
            </a:r>
            <a:r>
              <a:rPr lang="ru-RU" sz="1600" u="sng" dirty="0">
                <a:solidFill>
                  <a:srgbClr val="2197E4"/>
                </a:solidFill>
                <a:latin typeface="Roboto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более 50 историй успеха клиентов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 - это самый большой трек подтвержденных успешных внедрений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Вендор и его партнеры регулярно проводят </a:t>
            </a:r>
            <a:r>
              <a:rPr lang="ru-RU" sz="1600" dirty="0">
                <a:solidFill>
                  <a:srgbClr val="2197E4"/>
                </a:solidFill>
                <a:latin typeface="Roboto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практические конференции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, направленные на решение методологических задач и распространение лучших практик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За 20 лет накоплена широкая база знаний и практик </a:t>
            </a:r>
            <a:r>
              <a:rPr lang="ru-RU" sz="1600" dirty="0" err="1">
                <a:solidFill>
                  <a:schemeClr val="bg1"/>
                </a:solidFill>
                <a:latin typeface="Roboto Medium"/>
                <a:sym typeface="Open Sans"/>
              </a:rPr>
              <a:t>оргпроектирования</a:t>
            </a: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, оформленная в виде статей, книг и референтных моделей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Команда разработки поддерживает прямой диалог с пользователями в публичном </a:t>
            </a:r>
            <a:r>
              <a:rPr lang="en-US" sz="1600" dirty="0">
                <a:solidFill>
                  <a:srgbClr val="2197E4"/>
                </a:solidFill>
                <a:latin typeface="Roboto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Telegram</a:t>
            </a:r>
            <a:r>
              <a:rPr lang="ru-RU" sz="1600" dirty="0">
                <a:solidFill>
                  <a:srgbClr val="2197E4"/>
                </a:solidFill>
                <a:latin typeface="Roboto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-канале</a:t>
            </a:r>
            <a:r>
              <a:rPr lang="ru-RU" sz="1600" dirty="0">
                <a:solidFill>
                  <a:schemeClr val="bg1"/>
                </a:solidFill>
                <a:latin typeface="Roboto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(около 2</a:t>
            </a:r>
            <a:r>
              <a:rPr lang="en-US" sz="1600" dirty="0">
                <a:solidFill>
                  <a:schemeClr val="bg1"/>
                </a:solidFill>
                <a:latin typeface="Roboto Medium"/>
              </a:rPr>
              <a:t>2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00 участников)</a:t>
            </a:r>
          </a:p>
          <a:p>
            <a:pPr marL="357708" indent="-35770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Востребованные, инновационные подходы быстро внедряются в функционал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Business</a:t>
            </a:r>
            <a:r>
              <a:rPr lang="ru-RU" sz="1600" dirty="0">
                <a:solidFill>
                  <a:schemeClr val="bg1"/>
                </a:solidFill>
                <a:latin typeface="Roboto Medium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Roboto Medium"/>
              </a:rPr>
              <a:t>Studio</a:t>
            </a:r>
            <a:endParaRPr lang="ru-RU" sz="1600" dirty="0">
              <a:solidFill>
                <a:schemeClr val="bg1"/>
              </a:solidFill>
              <a:latin typeface="Roboto Medium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009DBC"/>
              </a:buClr>
              <a:buSzPts val="1800"/>
            </a:pPr>
            <a:endParaRPr lang="en-US" sz="1467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5436C52-04B8-4943-B678-6BE3C09A6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Преимущества </a:t>
            </a:r>
            <a:r>
              <a:rPr lang="en-US" sz="2700" dirty="0"/>
              <a:t>Business Studio</a:t>
            </a:r>
            <a:br>
              <a:rPr lang="en-US" dirty="0"/>
            </a:br>
            <a:endParaRPr lang="ru-RU" dirty="0"/>
          </a:p>
        </p:txBody>
      </p:sp>
      <p:grpSp>
        <p:nvGrpSpPr>
          <p:cNvPr id="8" name="Google Shape;15274;p81">
            <a:extLst>
              <a:ext uri="{FF2B5EF4-FFF2-40B4-BE49-F238E27FC236}">
                <a16:creationId xmlns:a16="http://schemas.microsoft.com/office/drawing/2014/main" id="{BA4E5A35-A7DF-4F45-9303-0CB21B0BF0C0}"/>
              </a:ext>
            </a:extLst>
          </p:cNvPr>
          <p:cNvGrpSpPr>
            <a:grpSpLocks noChangeAspect="1"/>
          </p:cNvGrpSpPr>
          <p:nvPr/>
        </p:nvGrpSpPr>
        <p:grpSpPr>
          <a:xfrm>
            <a:off x="6080190" y="1237707"/>
            <a:ext cx="394953" cy="396000"/>
            <a:chOff x="6679825" y="2693700"/>
            <a:chExt cx="257875" cy="258575"/>
          </a:xfrm>
          <a:solidFill>
            <a:schemeClr val="bg1">
              <a:lumMod val="95000"/>
            </a:schemeClr>
          </a:solidFill>
        </p:grpSpPr>
        <p:sp>
          <p:nvSpPr>
            <p:cNvPr id="9" name="Google Shape;15275;p81">
              <a:extLst>
                <a:ext uri="{FF2B5EF4-FFF2-40B4-BE49-F238E27FC236}">
                  <a16:creationId xmlns:a16="http://schemas.microsoft.com/office/drawing/2014/main" id="{A9CC9EA5-51B9-4D03-9559-F82A54113BEC}"/>
                </a:ext>
              </a:extLst>
            </p:cNvPr>
            <p:cNvSpPr/>
            <p:nvPr/>
          </p:nvSpPr>
          <p:spPr>
            <a:xfrm>
              <a:off x="6679825" y="2693700"/>
              <a:ext cx="257875" cy="258575"/>
            </a:xfrm>
            <a:custGeom>
              <a:avLst/>
              <a:gdLst/>
              <a:ahLst/>
              <a:cxnLst/>
              <a:rect l="l" t="t" r="r" b="b"/>
              <a:pathLst>
                <a:path w="10315" h="10343" extrusionOk="0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276;p81">
              <a:extLst>
                <a:ext uri="{FF2B5EF4-FFF2-40B4-BE49-F238E27FC236}">
                  <a16:creationId xmlns:a16="http://schemas.microsoft.com/office/drawing/2014/main" id="{7BD8CDF9-1F2B-485F-91BA-31D08E37B3F2}"/>
                </a:ext>
              </a:extLst>
            </p:cNvPr>
            <p:cNvSpPr/>
            <p:nvPr/>
          </p:nvSpPr>
          <p:spPr>
            <a:xfrm flipH="1">
              <a:off x="6679825" y="2693700"/>
              <a:ext cx="257875" cy="258575"/>
            </a:xfrm>
            <a:custGeom>
              <a:avLst/>
              <a:gdLst/>
              <a:ahLst/>
              <a:cxnLst/>
              <a:rect l="l" t="t" r="r" b="b"/>
              <a:pathLst>
                <a:path w="10315" h="10343" extrusionOk="0">
                  <a:moveTo>
                    <a:pt x="5102" y="670"/>
                  </a:moveTo>
                  <a:cubicBezTo>
                    <a:pt x="5604" y="670"/>
                    <a:pt x="6022" y="1088"/>
                    <a:pt x="6022" y="1562"/>
                  </a:cubicBezTo>
                  <a:cubicBezTo>
                    <a:pt x="6022" y="2063"/>
                    <a:pt x="5604" y="2481"/>
                    <a:pt x="5102" y="2481"/>
                  </a:cubicBezTo>
                  <a:cubicBezTo>
                    <a:pt x="4600" y="2481"/>
                    <a:pt x="4182" y="2063"/>
                    <a:pt x="4182" y="1562"/>
                  </a:cubicBezTo>
                  <a:cubicBezTo>
                    <a:pt x="4182" y="1088"/>
                    <a:pt x="4600" y="670"/>
                    <a:pt x="5102" y="670"/>
                  </a:cubicBezTo>
                  <a:close/>
                  <a:moveTo>
                    <a:pt x="1757" y="1896"/>
                  </a:moveTo>
                  <a:cubicBezTo>
                    <a:pt x="2063" y="1896"/>
                    <a:pt x="2342" y="2175"/>
                    <a:pt x="2342" y="2481"/>
                  </a:cubicBezTo>
                  <a:cubicBezTo>
                    <a:pt x="2342" y="2788"/>
                    <a:pt x="2063" y="3067"/>
                    <a:pt x="1757" y="3067"/>
                  </a:cubicBezTo>
                  <a:cubicBezTo>
                    <a:pt x="1422" y="3067"/>
                    <a:pt x="1143" y="2788"/>
                    <a:pt x="1143" y="2481"/>
                  </a:cubicBezTo>
                  <a:cubicBezTo>
                    <a:pt x="1143" y="2119"/>
                    <a:pt x="1422" y="1896"/>
                    <a:pt x="1757" y="1896"/>
                  </a:cubicBezTo>
                  <a:close/>
                  <a:moveTo>
                    <a:pt x="8447" y="1896"/>
                  </a:moveTo>
                  <a:cubicBezTo>
                    <a:pt x="8781" y="1896"/>
                    <a:pt x="9032" y="2175"/>
                    <a:pt x="9032" y="2481"/>
                  </a:cubicBezTo>
                  <a:cubicBezTo>
                    <a:pt x="9032" y="2788"/>
                    <a:pt x="8753" y="3067"/>
                    <a:pt x="8447" y="3067"/>
                  </a:cubicBezTo>
                  <a:cubicBezTo>
                    <a:pt x="8112" y="3067"/>
                    <a:pt x="7834" y="2788"/>
                    <a:pt x="7834" y="2481"/>
                  </a:cubicBezTo>
                  <a:cubicBezTo>
                    <a:pt x="7834" y="2119"/>
                    <a:pt x="8112" y="1896"/>
                    <a:pt x="8447" y="1896"/>
                  </a:cubicBezTo>
                  <a:close/>
                  <a:moveTo>
                    <a:pt x="1701" y="3624"/>
                  </a:moveTo>
                  <a:cubicBezTo>
                    <a:pt x="2370" y="3624"/>
                    <a:pt x="2927" y="4182"/>
                    <a:pt x="2927" y="4851"/>
                  </a:cubicBezTo>
                  <a:lnTo>
                    <a:pt x="2927" y="6412"/>
                  </a:lnTo>
                  <a:cubicBezTo>
                    <a:pt x="2955" y="6635"/>
                    <a:pt x="2816" y="6719"/>
                    <a:pt x="2649" y="6719"/>
                  </a:cubicBezTo>
                  <a:cubicBezTo>
                    <a:pt x="2481" y="6719"/>
                    <a:pt x="2342" y="6858"/>
                    <a:pt x="2342" y="7053"/>
                  </a:cubicBezTo>
                  <a:lnTo>
                    <a:pt x="2342" y="8865"/>
                  </a:lnTo>
                  <a:cubicBezTo>
                    <a:pt x="2342" y="9032"/>
                    <a:pt x="2203" y="9172"/>
                    <a:pt x="2035" y="9172"/>
                  </a:cubicBezTo>
                  <a:lnTo>
                    <a:pt x="1422" y="9172"/>
                  </a:lnTo>
                  <a:cubicBezTo>
                    <a:pt x="1255" y="9172"/>
                    <a:pt x="1116" y="9032"/>
                    <a:pt x="1116" y="8865"/>
                  </a:cubicBezTo>
                  <a:lnTo>
                    <a:pt x="1116" y="7053"/>
                  </a:lnTo>
                  <a:cubicBezTo>
                    <a:pt x="1116" y="6858"/>
                    <a:pt x="976" y="6719"/>
                    <a:pt x="809" y="6719"/>
                  </a:cubicBezTo>
                  <a:cubicBezTo>
                    <a:pt x="642" y="6719"/>
                    <a:pt x="502" y="6579"/>
                    <a:pt x="502" y="6412"/>
                  </a:cubicBezTo>
                  <a:lnTo>
                    <a:pt x="502" y="4851"/>
                  </a:lnTo>
                  <a:cubicBezTo>
                    <a:pt x="502" y="4182"/>
                    <a:pt x="1060" y="3624"/>
                    <a:pt x="1701" y="3624"/>
                  </a:cubicBezTo>
                  <a:close/>
                  <a:moveTo>
                    <a:pt x="8391" y="3624"/>
                  </a:moveTo>
                  <a:cubicBezTo>
                    <a:pt x="9060" y="3624"/>
                    <a:pt x="9618" y="4182"/>
                    <a:pt x="9618" y="4851"/>
                  </a:cubicBezTo>
                  <a:lnTo>
                    <a:pt x="9618" y="6440"/>
                  </a:lnTo>
                  <a:lnTo>
                    <a:pt x="9645" y="6440"/>
                  </a:lnTo>
                  <a:cubicBezTo>
                    <a:pt x="9645" y="6635"/>
                    <a:pt x="9506" y="6774"/>
                    <a:pt x="9339" y="6774"/>
                  </a:cubicBezTo>
                  <a:cubicBezTo>
                    <a:pt x="9172" y="6774"/>
                    <a:pt x="9032" y="6914"/>
                    <a:pt x="9032" y="7081"/>
                  </a:cubicBezTo>
                  <a:lnTo>
                    <a:pt x="9032" y="8893"/>
                  </a:lnTo>
                  <a:cubicBezTo>
                    <a:pt x="9032" y="9060"/>
                    <a:pt x="8893" y="9199"/>
                    <a:pt x="8726" y="9199"/>
                  </a:cubicBezTo>
                  <a:lnTo>
                    <a:pt x="8112" y="9199"/>
                  </a:lnTo>
                  <a:cubicBezTo>
                    <a:pt x="7945" y="9199"/>
                    <a:pt x="7806" y="9060"/>
                    <a:pt x="7806" y="8893"/>
                  </a:cubicBezTo>
                  <a:lnTo>
                    <a:pt x="7806" y="7053"/>
                  </a:lnTo>
                  <a:cubicBezTo>
                    <a:pt x="7806" y="6858"/>
                    <a:pt x="7666" y="6719"/>
                    <a:pt x="7499" y="6719"/>
                  </a:cubicBezTo>
                  <a:cubicBezTo>
                    <a:pt x="7332" y="6719"/>
                    <a:pt x="7192" y="6579"/>
                    <a:pt x="7192" y="6412"/>
                  </a:cubicBezTo>
                  <a:lnTo>
                    <a:pt x="7192" y="4851"/>
                  </a:lnTo>
                  <a:cubicBezTo>
                    <a:pt x="7192" y="4182"/>
                    <a:pt x="7750" y="3624"/>
                    <a:pt x="8391" y="3624"/>
                  </a:cubicBezTo>
                  <a:close/>
                  <a:moveTo>
                    <a:pt x="5381" y="3095"/>
                  </a:moveTo>
                  <a:cubicBezTo>
                    <a:pt x="6077" y="3234"/>
                    <a:pt x="6635" y="3875"/>
                    <a:pt x="6635" y="4600"/>
                  </a:cubicBezTo>
                  <a:lnTo>
                    <a:pt x="6635" y="6440"/>
                  </a:lnTo>
                  <a:cubicBezTo>
                    <a:pt x="6663" y="6635"/>
                    <a:pt x="6523" y="6719"/>
                    <a:pt x="6356" y="6719"/>
                  </a:cubicBezTo>
                  <a:cubicBezTo>
                    <a:pt x="6161" y="6719"/>
                    <a:pt x="6022" y="6858"/>
                    <a:pt x="6022" y="7053"/>
                  </a:cubicBezTo>
                  <a:lnTo>
                    <a:pt x="6022" y="9478"/>
                  </a:lnTo>
                  <a:cubicBezTo>
                    <a:pt x="6022" y="9645"/>
                    <a:pt x="5882" y="9785"/>
                    <a:pt x="5715" y="9785"/>
                  </a:cubicBezTo>
                  <a:lnTo>
                    <a:pt x="4461" y="9785"/>
                  </a:lnTo>
                  <a:cubicBezTo>
                    <a:pt x="4293" y="9785"/>
                    <a:pt x="4154" y="9645"/>
                    <a:pt x="4154" y="9478"/>
                  </a:cubicBezTo>
                  <a:lnTo>
                    <a:pt x="4154" y="7053"/>
                  </a:lnTo>
                  <a:cubicBezTo>
                    <a:pt x="4154" y="6858"/>
                    <a:pt x="4015" y="6719"/>
                    <a:pt x="3847" y="6719"/>
                  </a:cubicBezTo>
                  <a:cubicBezTo>
                    <a:pt x="3652" y="6719"/>
                    <a:pt x="3513" y="6579"/>
                    <a:pt x="3513" y="6412"/>
                  </a:cubicBezTo>
                  <a:lnTo>
                    <a:pt x="3513" y="4851"/>
                  </a:lnTo>
                  <a:lnTo>
                    <a:pt x="3513" y="4600"/>
                  </a:lnTo>
                  <a:cubicBezTo>
                    <a:pt x="3513" y="3875"/>
                    <a:pt x="4043" y="3234"/>
                    <a:pt x="4739" y="3095"/>
                  </a:cubicBezTo>
                  <a:lnTo>
                    <a:pt x="4739" y="5185"/>
                  </a:lnTo>
                  <a:cubicBezTo>
                    <a:pt x="4739" y="5381"/>
                    <a:pt x="4879" y="5520"/>
                    <a:pt x="5046" y="5520"/>
                  </a:cubicBezTo>
                  <a:cubicBezTo>
                    <a:pt x="5241" y="5520"/>
                    <a:pt x="5381" y="5381"/>
                    <a:pt x="5381" y="5185"/>
                  </a:cubicBezTo>
                  <a:lnTo>
                    <a:pt x="5381" y="3095"/>
                  </a:lnTo>
                  <a:close/>
                  <a:moveTo>
                    <a:pt x="5130" y="1"/>
                  </a:moveTo>
                  <a:cubicBezTo>
                    <a:pt x="4293" y="1"/>
                    <a:pt x="3624" y="670"/>
                    <a:pt x="3624" y="1506"/>
                  </a:cubicBezTo>
                  <a:cubicBezTo>
                    <a:pt x="3624" y="1952"/>
                    <a:pt x="3847" y="2370"/>
                    <a:pt x="4154" y="2649"/>
                  </a:cubicBezTo>
                  <a:cubicBezTo>
                    <a:pt x="3736" y="2872"/>
                    <a:pt x="3373" y="3234"/>
                    <a:pt x="3206" y="3652"/>
                  </a:cubicBezTo>
                  <a:cubicBezTo>
                    <a:pt x="3067" y="3485"/>
                    <a:pt x="2900" y="3346"/>
                    <a:pt x="2677" y="3234"/>
                  </a:cubicBezTo>
                  <a:cubicBezTo>
                    <a:pt x="2900" y="3039"/>
                    <a:pt x="3039" y="2732"/>
                    <a:pt x="3039" y="2398"/>
                  </a:cubicBezTo>
                  <a:cubicBezTo>
                    <a:pt x="3039" y="1757"/>
                    <a:pt x="2481" y="1199"/>
                    <a:pt x="1812" y="1199"/>
                  </a:cubicBezTo>
                  <a:cubicBezTo>
                    <a:pt x="1143" y="1199"/>
                    <a:pt x="586" y="1757"/>
                    <a:pt x="586" y="2398"/>
                  </a:cubicBezTo>
                  <a:cubicBezTo>
                    <a:pt x="586" y="2732"/>
                    <a:pt x="725" y="3039"/>
                    <a:pt x="948" y="3234"/>
                  </a:cubicBezTo>
                  <a:cubicBezTo>
                    <a:pt x="391" y="3569"/>
                    <a:pt x="1" y="4154"/>
                    <a:pt x="1" y="4851"/>
                  </a:cubicBezTo>
                  <a:lnTo>
                    <a:pt x="1" y="6412"/>
                  </a:lnTo>
                  <a:cubicBezTo>
                    <a:pt x="1" y="6802"/>
                    <a:pt x="251" y="7137"/>
                    <a:pt x="586" y="7276"/>
                  </a:cubicBezTo>
                  <a:lnTo>
                    <a:pt x="586" y="8865"/>
                  </a:lnTo>
                  <a:cubicBezTo>
                    <a:pt x="586" y="9339"/>
                    <a:pt x="1004" y="9757"/>
                    <a:pt x="1506" y="9757"/>
                  </a:cubicBezTo>
                  <a:lnTo>
                    <a:pt x="2091" y="9757"/>
                  </a:lnTo>
                  <a:cubicBezTo>
                    <a:pt x="2593" y="9757"/>
                    <a:pt x="3011" y="9339"/>
                    <a:pt x="3011" y="8865"/>
                  </a:cubicBezTo>
                  <a:lnTo>
                    <a:pt x="3011" y="7276"/>
                  </a:lnTo>
                  <a:cubicBezTo>
                    <a:pt x="3095" y="7248"/>
                    <a:pt x="3206" y="7192"/>
                    <a:pt x="3318" y="7109"/>
                  </a:cubicBezTo>
                  <a:cubicBezTo>
                    <a:pt x="3429" y="7192"/>
                    <a:pt x="3485" y="7248"/>
                    <a:pt x="3624" y="7276"/>
                  </a:cubicBezTo>
                  <a:lnTo>
                    <a:pt x="3624" y="9450"/>
                  </a:lnTo>
                  <a:cubicBezTo>
                    <a:pt x="3624" y="9924"/>
                    <a:pt x="4043" y="10342"/>
                    <a:pt x="4544" y="10342"/>
                  </a:cubicBezTo>
                  <a:lnTo>
                    <a:pt x="5799" y="10342"/>
                  </a:lnTo>
                  <a:cubicBezTo>
                    <a:pt x="6273" y="10342"/>
                    <a:pt x="6691" y="9924"/>
                    <a:pt x="6691" y="9450"/>
                  </a:cubicBezTo>
                  <a:lnTo>
                    <a:pt x="6691" y="7276"/>
                  </a:lnTo>
                  <a:cubicBezTo>
                    <a:pt x="6802" y="7248"/>
                    <a:pt x="6914" y="7192"/>
                    <a:pt x="6997" y="7109"/>
                  </a:cubicBezTo>
                  <a:cubicBezTo>
                    <a:pt x="7109" y="7192"/>
                    <a:pt x="7192" y="7248"/>
                    <a:pt x="7332" y="7276"/>
                  </a:cubicBezTo>
                  <a:lnTo>
                    <a:pt x="7332" y="8865"/>
                  </a:lnTo>
                  <a:cubicBezTo>
                    <a:pt x="7332" y="9339"/>
                    <a:pt x="7750" y="9757"/>
                    <a:pt x="8224" y="9757"/>
                  </a:cubicBezTo>
                  <a:lnTo>
                    <a:pt x="8809" y="9757"/>
                  </a:lnTo>
                  <a:cubicBezTo>
                    <a:pt x="9311" y="9757"/>
                    <a:pt x="9729" y="9339"/>
                    <a:pt x="9729" y="8865"/>
                  </a:cubicBezTo>
                  <a:lnTo>
                    <a:pt x="9729" y="7276"/>
                  </a:lnTo>
                  <a:cubicBezTo>
                    <a:pt x="10064" y="7137"/>
                    <a:pt x="10314" y="6830"/>
                    <a:pt x="10314" y="6412"/>
                  </a:cubicBezTo>
                  <a:lnTo>
                    <a:pt x="10314" y="4851"/>
                  </a:lnTo>
                  <a:cubicBezTo>
                    <a:pt x="10287" y="4210"/>
                    <a:pt x="9896" y="3596"/>
                    <a:pt x="9339" y="3318"/>
                  </a:cubicBezTo>
                  <a:cubicBezTo>
                    <a:pt x="9562" y="3095"/>
                    <a:pt x="9701" y="2788"/>
                    <a:pt x="9701" y="2481"/>
                  </a:cubicBezTo>
                  <a:cubicBezTo>
                    <a:pt x="9701" y="1812"/>
                    <a:pt x="9144" y="1255"/>
                    <a:pt x="8475" y="1255"/>
                  </a:cubicBezTo>
                  <a:cubicBezTo>
                    <a:pt x="7806" y="1255"/>
                    <a:pt x="7248" y="1812"/>
                    <a:pt x="7248" y="2481"/>
                  </a:cubicBezTo>
                  <a:cubicBezTo>
                    <a:pt x="7248" y="2788"/>
                    <a:pt x="7388" y="3095"/>
                    <a:pt x="7611" y="3318"/>
                  </a:cubicBezTo>
                  <a:cubicBezTo>
                    <a:pt x="7388" y="3429"/>
                    <a:pt x="7220" y="3569"/>
                    <a:pt x="7081" y="3736"/>
                  </a:cubicBezTo>
                  <a:cubicBezTo>
                    <a:pt x="6969" y="3485"/>
                    <a:pt x="6802" y="3290"/>
                    <a:pt x="6635" y="3067"/>
                  </a:cubicBezTo>
                  <a:cubicBezTo>
                    <a:pt x="6496" y="2927"/>
                    <a:pt x="6300" y="2788"/>
                    <a:pt x="6105" y="2677"/>
                  </a:cubicBezTo>
                  <a:cubicBezTo>
                    <a:pt x="6440" y="2370"/>
                    <a:pt x="6663" y="1952"/>
                    <a:pt x="6663" y="1534"/>
                  </a:cubicBezTo>
                  <a:cubicBezTo>
                    <a:pt x="6663" y="1116"/>
                    <a:pt x="6496" y="725"/>
                    <a:pt x="6217" y="447"/>
                  </a:cubicBezTo>
                  <a:cubicBezTo>
                    <a:pt x="5938" y="168"/>
                    <a:pt x="5520" y="1"/>
                    <a:pt x="5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5102;p81">
            <a:extLst>
              <a:ext uri="{FF2B5EF4-FFF2-40B4-BE49-F238E27FC236}">
                <a16:creationId xmlns:a16="http://schemas.microsoft.com/office/drawing/2014/main" id="{2682C65F-E36E-44A1-B5AA-D43C19495864}"/>
              </a:ext>
            </a:extLst>
          </p:cNvPr>
          <p:cNvSpPr>
            <a:spLocks noChangeAspect="1"/>
          </p:cNvSpPr>
          <p:nvPr/>
        </p:nvSpPr>
        <p:spPr>
          <a:xfrm>
            <a:off x="192964" y="1258698"/>
            <a:ext cx="420796" cy="396000"/>
          </a:xfrm>
          <a:custGeom>
            <a:avLst/>
            <a:gdLst/>
            <a:ahLst/>
            <a:cxnLst/>
            <a:rect l="l" t="t" r="r" b="b"/>
            <a:pathLst>
              <a:path w="11658" h="11627" extrusionOk="0">
                <a:moveTo>
                  <a:pt x="6806" y="2017"/>
                </a:moveTo>
                <a:lnTo>
                  <a:pt x="6806" y="2773"/>
                </a:lnTo>
                <a:lnTo>
                  <a:pt x="4758" y="2773"/>
                </a:lnTo>
                <a:lnTo>
                  <a:pt x="4758" y="2017"/>
                </a:lnTo>
                <a:close/>
                <a:moveTo>
                  <a:pt x="7152" y="694"/>
                </a:moveTo>
                <a:cubicBezTo>
                  <a:pt x="7688" y="694"/>
                  <a:pt x="8192" y="1167"/>
                  <a:pt x="8192" y="1702"/>
                </a:cubicBezTo>
                <a:lnTo>
                  <a:pt x="8192" y="2773"/>
                </a:lnTo>
                <a:lnTo>
                  <a:pt x="7499" y="2773"/>
                </a:lnTo>
                <a:lnTo>
                  <a:pt x="7499" y="1702"/>
                </a:lnTo>
                <a:cubicBezTo>
                  <a:pt x="7499" y="1513"/>
                  <a:pt x="7341" y="1356"/>
                  <a:pt x="7152" y="1356"/>
                </a:cubicBezTo>
                <a:lnTo>
                  <a:pt x="4411" y="1356"/>
                </a:lnTo>
                <a:cubicBezTo>
                  <a:pt x="4191" y="1356"/>
                  <a:pt x="4033" y="1513"/>
                  <a:pt x="4033" y="1702"/>
                </a:cubicBezTo>
                <a:lnTo>
                  <a:pt x="4033" y="2773"/>
                </a:lnTo>
                <a:lnTo>
                  <a:pt x="3371" y="2773"/>
                </a:lnTo>
                <a:lnTo>
                  <a:pt x="3371" y="1702"/>
                </a:lnTo>
                <a:cubicBezTo>
                  <a:pt x="3371" y="1167"/>
                  <a:pt x="3844" y="694"/>
                  <a:pt x="4411" y="694"/>
                </a:cubicBezTo>
                <a:close/>
                <a:moveTo>
                  <a:pt x="10618" y="3498"/>
                </a:moveTo>
                <a:cubicBezTo>
                  <a:pt x="10807" y="3498"/>
                  <a:pt x="10964" y="3656"/>
                  <a:pt x="10964" y="3845"/>
                </a:cubicBezTo>
                <a:lnTo>
                  <a:pt x="10964" y="5010"/>
                </a:lnTo>
                <a:cubicBezTo>
                  <a:pt x="9546" y="6239"/>
                  <a:pt x="7688" y="6901"/>
                  <a:pt x="5766" y="6901"/>
                </a:cubicBezTo>
                <a:cubicBezTo>
                  <a:pt x="3876" y="6901"/>
                  <a:pt x="2080" y="6239"/>
                  <a:pt x="662" y="5010"/>
                </a:cubicBezTo>
                <a:lnTo>
                  <a:pt x="662" y="3971"/>
                </a:lnTo>
                <a:cubicBezTo>
                  <a:pt x="662" y="3687"/>
                  <a:pt x="851" y="3498"/>
                  <a:pt x="1135" y="3498"/>
                </a:cubicBezTo>
                <a:close/>
                <a:moveTo>
                  <a:pt x="6806" y="7531"/>
                </a:moveTo>
                <a:lnTo>
                  <a:pt x="6806" y="7940"/>
                </a:lnTo>
                <a:cubicBezTo>
                  <a:pt x="6806" y="8129"/>
                  <a:pt x="6648" y="8287"/>
                  <a:pt x="6459" y="8287"/>
                </a:cubicBezTo>
                <a:lnTo>
                  <a:pt x="5073" y="8287"/>
                </a:lnTo>
                <a:cubicBezTo>
                  <a:pt x="4884" y="8287"/>
                  <a:pt x="4726" y="8129"/>
                  <a:pt x="4726" y="7940"/>
                </a:cubicBezTo>
                <a:lnTo>
                  <a:pt x="4726" y="7531"/>
                </a:lnTo>
                <a:lnTo>
                  <a:pt x="4758" y="7531"/>
                </a:lnTo>
                <a:cubicBezTo>
                  <a:pt x="5104" y="7594"/>
                  <a:pt x="5419" y="7625"/>
                  <a:pt x="5766" y="7625"/>
                </a:cubicBezTo>
                <a:cubicBezTo>
                  <a:pt x="6112" y="7625"/>
                  <a:pt x="6427" y="7594"/>
                  <a:pt x="6806" y="7531"/>
                </a:cubicBezTo>
                <a:close/>
                <a:moveTo>
                  <a:pt x="10964" y="5892"/>
                </a:moveTo>
                <a:lnTo>
                  <a:pt x="10964" y="9988"/>
                </a:lnTo>
                <a:cubicBezTo>
                  <a:pt x="10964" y="10524"/>
                  <a:pt x="10492" y="10996"/>
                  <a:pt x="9956" y="10996"/>
                </a:cubicBezTo>
                <a:lnTo>
                  <a:pt x="1670" y="10996"/>
                </a:lnTo>
                <a:cubicBezTo>
                  <a:pt x="1135" y="10996"/>
                  <a:pt x="662" y="10524"/>
                  <a:pt x="662" y="9988"/>
                </a:cubicBezTo>
                <a:lnTo>
                  <a:pt x="662" y="5892"/>
                </a:lnTo>
                <a:cubicBezTo>
                  <a:pt x="1670" y="6649"/>
                  <a:pt x="2804" y="7184"/>
                  <a:pt x="4065" y="7436"/>
                </a:cubicBezTo>
                <a:lnTo>
                  <a:pt x="4065" y="7940"/>
                </a:lnTo>
                <a:cubicBezTo>
                  <a:pt x="4065" y="8476"/>
                  <a:pt x="4537" y="8948"/>
                  <a:pt x="5104" y="8948"/>
                </a:cubicBezTo>
                <a:lnTo>
                  <a:pt x="6490" y="8948"/>
                </a:lnTo>
                <a:cubicBezTo>
                  <a:pt x="7026" y="8948"/>
                  <a:pt x="7499" y="8476"/>
                  <a:pt x="7499" y="7940"/>
                </a:cubicBezTo>
                <a:lnTo>
                  <a:pt x="7499" y="7436"/>
                </a:lnTo>
                <a:cubicBezTo>
                  <a:pt x="7971" y="7342"/>
                  <a:pt x="8444" y="7184"/>
                  <a:pt x="8916" y="7027"/>
                </a:cubicBezTo>
                <a:cubicBezTo>
                  <a:pt x="9672" y="6743"/>
                  <a:pt x="10334" y="6365"/>
                  <a:pt x="10964" y="5892"/>
                </a:cubicBezTo>
                <a:close/>
                <a:moveTo>
                  <a:pt x="4411" y="1"/>
                </a:moveTo>
                <a:cubicBezTo>
                  <a:pt x="3466" y="1"/>
                  <a:pt x="2710" y="757"/>
                  <a:pt x="2710" y="1702"/>
                </a:cubicBezTo>
                <a:lnTo>
                  <a:pt x="2710" y="2773"/>
                </a:lnTo>
                <a:lnTo>
                  <a:pt x="1135" y="2773"/>
                </a:lnTo>
                <a:cubicBezTo>
                  <a:pt x="505" y="2773"/>
                  <a:pt x="0" y="3277"/>
                  <a:pt x="0" y="3908"/>
                </a:cubicBezTo>
                <a:lnTo>
                  <a:pt x="0" y="9957"/>
                </a:lnTo>
                <a:cubicBezTo>
                  <a:pt x="0" y="10902"/>
                  <a:pt x="725" y="11626"/>
                  <a:pt x="1670" y="11626"/>
                </a:cubicBezTo>
                <a:lnTo>
                  <a:pt x="9956" y="11626"/>
                </a:lnTo>
                <a:cubicBezTo>
                  <a:pt x="10901" y="11626"/>
                  <a:pt x="11657" y="10902"/>
                  <a:pt x="11657" y="9957"/>
                </a:cubicBezTo>
                <a:lnTo>
                  <a:pt x="11657" y="3813"/>
                </a:lnTo>
                <a:cubicBezTo>
                  <a:pt x="11626" y="3246"/>
                  <a:pt x="11153" y="2773"/>
                  <a:pt x="10618" y="2773"/>
                </a:cubicBezTo>
                <a:lnTo>
                  <a:pt x="8853" y="2773"/>
                </a:lnTo>
                <a:lnTo>
                  <a:pt x="8853" y="1702"/>
                </a:lnTo>
                <a:cubicBezTo>
                  <a:pt x="8853" y="757"/>
                  <a:pt x="8097" y="1"/>
                  <a:pt x="7152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373" y="1431514"/>
            <a:ext cx="5617628" cy="5228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0DA1C9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  <a:ea typeface="Open Sans"/>
                <a:cs typeface="Open Sans"/>
                <a:sym typeface="Open Sans"/>
              </a:rPr>
              <a:t>Собственники и топ-менеджеры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Стабильное развитие бизнеса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Высокая капитализация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Сохранение знаний о работе компании</a:t>
            </a:r>
            <a:endParaRPr lang="en-US" sz="1600" dirty="0">
              <a:solidFill>
                <a:schemeClr val="bg1"/>
              </a:solidFill>
              <a:latin typeface="Roboto Medium"/>
              <a:sym typeface="Open Sans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Clr>
                <a:srgbClr val="0DA1C9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  <a:ea typeface="Open Sans"/>
                <a:cs typeface="Open Sans"/>
                <a:sym typeface="Open Sans"/>
              </a:rPr>
              <a:t>Руководители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Бонусы за достигнутые показатели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Сокращение затрат личного времени на</a:t>
            </a:r>
            <a:b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«тушение пожаров»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Минимизация времени обучения новых </a:t>
            </a:r>
            <a:b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сотрудников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Компетенции отличного управленца</a:t>
            </a:r>
            <a:endParaRPr lang="en-US" sz="1600" dirty="0">
              <a:solidFill>
                <a:schemeClr val="bg1"/>
              </a:solidFill>
              <a:latin typeface="Roboto Medium"/>
              <a:sym typeface="Open Sans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Clr>
                <a:srgbClr val="009DBC"/>
              </a:buClr>
              <a:buSzPts val="1600"/>
            </a:pPr>
            <a:r>
              <a:rPr lang="ru-RU" sz="1600" dirty="0">
                <a:solidFill>
                  <a:srgbClr val="FFD086"/>
                </a:solidFill>
                <a:latin typeface="Roboto Medium"/>
                <a:ea typeface="Open Sans"/>
                <a:cs typeface="Open Sans"/>
                <a:sym typeface="Open Sans"/>
              </a:rPr>
              <a:t>Сотрудники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Работа в условиях порядка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Возможность достигать результатов и </a:t>
            </a:r>
            <a:b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</a:b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получать за них бонусы</a:t>
            </a:r>
          </a:p>
          <a:p>
            <a:pPr marL="357708" indent="-357708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  <a:sym typeface="Open Sans"/>
              </a:rPr>
              <a:t>Участие в развитии компании</a:t>
            </a:r>
            <a:endParaRPr lang="ru-RU" sz="1600" dirty="0">
              <a:latin typeface="Roboto Medium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C591740-7564-4A69-B879-1741259A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Эффекты от использования </a:t>
            </a:r>
            <a:r>
              <a:rPr lang="ru-RU" sz="2700" dirty="0" err="1"/>
              <a:t>Business</a:t>
            </a:r>
            <a:r>
              <a:rPr lang="ru-RU" sz="2700" dirty="0"/>
              <a:t> </a:t>
            </a:r>
            <a:r>
              <a:rPr lang="ru-RU" sz="2700" dirty="0" err="1"/>
              <a:t>Studio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E44D52-CB0E-4E0D-9CCC-2DBFF6188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91" y="1863933"/>
            <a:ext cx="6746552" cy="356255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59096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95234" y="520701"/>
            <a:ext cx="8501839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93624" y="1729320"/>
            <a:ext cx="6745876" cy="3724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F8F8F8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Группа компаний</a:t>
            </a:r>
            <a:endParaRPr lang="ru-RU" sz="1600" dirty="0">
              <a:latin typeface="Roboto Medium"/>
            </a:endParaRPr>
          </a:p>
          <a:p>
            <a:pPr>
              <a:spcBef>
                <a:spcPts val="400"/>
              </a:spcBef>
              <a:buClr>
                <a:srgbClr val="F8F8F8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«Современные технологии управления»</a:t>
            </a:r>
            <a:endParaRPr lang="ru-RU" sz="1600" dirty="0">
              <a:latin typeface="Roboto Medium"/>
            </a:endParaRPr>
          </a:p>
          <a:p>
            <a:pPr>
              <a:spcBef>
                <a:spcPts val="400"/>
              </a:spcBef>
              <a:buClr>
                <a:srgbClr val="F8F8F8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Россия, 443090, r. Самара, ул. Антонова-Овсеенко д.59 «В», 1 этаж</a:t>
            </a:r>
            <a:endParaRPr lang="ru-RU" sz="1600" dirty="0">
              <a:latin typeface="Roboto Medium"/>
            </a:endParaRPr>
          </a:p>
          <a:p>
            <a:pPr>
              <a:spcBef>
                <a:spcPts val="400"/>
              </a:spcBef>
              <a:buClr>
                <a:srgbClr val="F8F8F8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Телефон: +7 (846) 202-19-00 | </a:t>
            </a:r>
            <a:r>
              <a:rPr lang="ru-RU" sz="1600" u="sng" dirty="0">
                <a:solidFill>
                  <a:schemeClr val="bg1"/>
                </a:solidFill>
                <a:latin typeface="Roboto Medium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mail@businessstudio.ru</a:t>
            </a:r>
            <a:r>
              <a:rPr lang="ru-RU" sz="1600" dirty="0">
                <a:solidFill>
                  <a:schemeClr val="bg1"/>
                </a:solidFill>
                <a:latin typeface="Roboto Medium"/>
                <a:ea typeface="Open Sans"/>
                <a:cs typeface="Open Sans"/>
                <a:sym typeface="Open Sans"/>
              </a:rPr>
              <a:t> |</a:t>
            </a:r>
            <a:r>
              <a:rPr lang="en-US" sz="1600" dirty="0">
                <a:solidFill>
                  <a:schemeClr val="bg1"/>
                </a:solidFill>
                <a:latin typeface="Roboto Medium"/>
                <a:ea typeface="Open Sans"/>
                <a:cs typeface="Open Sans"/>
                <a:sym typeface="Open Sans"/>
              </a:rPr>
              <a:t> </a:t>
            </a:r>
            <a:r>
              <a:rPr lang="ru-RU" sz="1600" u="sng" dirty="0">
                <a:solidFill>
                  <a:schemeClr val="bg1"/>
                </a:solidFill>
                <a:latin typeface="Roboto Medium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www.businessstudio.ru</a:t>
            </a:r>
            <a:endParaRPr lang="ru-RU" sz="1600" u="sng" dirty="0">
              <a:solidFill>
                <a:schemeClr val="bg1"/>
              </a:solidFill>
              <a:latin typeface="Roboto Medium"/>
              <a:ea typeface="Open Sans"/>
              <a:cs typeface="Open Sans"/>
              <a:sym typeface="Open Sans"/>
            </a:endParaRPr>
          </a:p>
          <a:p>
            <a:pPr lvl="0">
              <a:buClr>
                <a:srgbClr val="F8F8F8"/>
              </a:buClr>
              <a:buSzPts val="1800"/>
            </a:pPr>
            <a:endParaRPr lang="ru-RU" sz="1600" u="sng" dirty="0">
              <a:solidFill>
                <a:schemeClr val="dk1"/>
              </a:solidFill>
              <a:latin typeface="Roboto Medium"/>
              <a:ea typeface="Open Sans"/>
              <a:cs typeface="Open Sans"/>
              <a:sym typeface="Open Sans"/>
            </a:endParaRPr>
          </a:p>
          <a:p>
            <a:pPr>
              <a:buClr>
                <a:srgbClr val="F8F8F8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Наши ресурсы в сети</a:t>
            </a:r>
          </a:p>
          <a:p>
            <a:pPr>
              <a:buClr>
                <a:srgbClr val="F8F8F8"/>
              </a:buClr>
              <a:buSzPts val="1800"/>
            </a:pPr>
            <a:endParaRPr lang="ru-RU" sz="1600" dirty="0">
              <a:latin typeface="Roboto Medium"/>
            </a:endParaRPr>
          </a:p>
          <a:p>
            <a:pPr lvl="0">
              <a:buClr>
                <a:srgbClr val="F8F8F8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Партнёрская сеть объединяет ведущие консалтинговые и ИТ-компании России и стран ЕАЭС. </a:t>
            </a:r>
            <a:endParaRPr lang="ru-RU" sz="1600" dirty="0">
              <a:latin typeface="Roboto Medium"/>
            </a:endParaRPr>
          </a:p>
          <a:p>
            <a:pPr>
              <a:spcBef>
                <a:spcPts val="400"/>
              </a:spcBef>
              <a:buClr>
                <a:srgbClr val="F8F8F8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Поиск партнеров в Вашем городе: </a:t>
            </a:r>
            <a:r>
              <a:rPr lang="tr-TR" sz="1600" u="sng" dirty="0">
                <a:solidFill>
                  <a:srgbClr val="2197E4"/>
                </a:solidFill>
                <a:latin typeface="Roboto Medium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www.businessstudio.ru/promo/for_partners/all/</a:t>
            </a:r>
            <a:br>
              <a:rPr lang="ru-RU" sz="1600" u="sng" dirty="0">
                <a:solidFill>
                  <a:srgbClr val="2197E4"/>
                </a:solidFill>
                <a:latin typeface="Roboto Medium"/>
                <a:ea typeface="Open Sans"/>
                <a:cs typeface="Open Sans"/>
                <a:sym typeface="Open Sans"/>
              </a:rPr>
            </a:br>
            <a:endParaRPr lang="ru-RU" sz="1600" u="sng" dirty="0">
              <a:solidFill>
                <a:srgbClr val="2197E4"/>
              </a:solidFill>
              <a:latin typeface="Roboto Medium"/>
              <a:ea typeface="Open Sans"/>
              <a:cs typeface="Open Sans"/>
              <a:sym typeface="Open Sans"/>
            </a:endParaRPr>
          </a:p>
          <a:p>
            <a:pPr lvl="0">
              <a:buClr>
                <a:srgbClr val="F8F8F8"/>
              </a:buClr>
              <a:buSzPts val="1800"/>
            </a:pPr>
            <a:endParaRPr lang="ru-RU" sz="1467" dirty="0">
              <a:solidFill>
                <a:srgbClr val="F8F8F8"/>
              </a:solidFill>
              <a:latin typeface="Montserrat Light" panose="020B0604020202020204" charset="-52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oogle Shape;773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4918" y="1822321"/>
            <a:ext cx="3143793" cy="1494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74;p6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32547" y="3404236"/>
            <a:ext cx="272832" cy="27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75;p64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22920" y="3404236"/>
            <a:ext cx="272832" cy="27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hlinkClick r:id="rId11"/>
            <a:extLst>
              <a:ext uri="{FF2B5EF4-FFF2-40B4-BE49-F238E27FC236}">
                <a16:creationId xmlns:a16="http://schemas.microsoft.com/office/drawing/2014/main" id="{F64CA21C-4181-464C-8B90-F2C4FFFF5D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92" y="3404236"/>
            <a:ext cx="272832" cy="27283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1FBF960-95F2-434D-A24D-F28178EC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Контактная информация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06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45342" y="1716667"/>
            <a:ext cx="4766367" cy="2264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Проектирование – ключевой этап создания или улучшения системы:</a:t>
            </a:r>
            <a:endParaRPr lang="ru-RU" sz="1600" dirty="0">
              <a:solidFill>
                <a:srgbClr val="F8F8F8"/>
              </a:solidFill>
              <a:latin typeface="Roboto Medium"/>
              <a:ea typeface="Open Sans"/>
              <a:cs typeface="Open Sans"/>
              <a:sym typeface="Open Sans"/>
            </a:endParaRP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Обеспечивает одинаковое представление о системе у всех заинтересованных лиц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Позволяет кардинально снизить количество ошибок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Актуально для компаний и организаций</a:t>
            </a:r>
            <a:endParaRPr lang="ru-RU" sz="1600" dirty="0">
              <a:solidFill>
                <a:srgbClr val="F8F8F8"/>
              </a:solidFill>
              <a:latin typeface="Roboto Medium"/>
              <a:ea typeface="Open Sans"/>
              <a:cs typeface="Open Sans"/>
              <a:sym typeface="Open San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7CD9C-328E-4484-8018-1E266973E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Использование проектирования в организационном развитии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CAC426-1E82-4AA9-BB6D-31F9B67EE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3521"/>
            <a:ext cx="4669459" cy="43864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31080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98346" y="445411"/>
            <a:ext cx="8413575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52573" y="1578447"/>
            <a:ext cx="4881428" cy="419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Business Studio позволяет создать комплексную модель корпоративной архитектуры, включающую:</a:t>
            </a:r>
            <a:endParaRPr lang="ru-RU" sz="1600" dirty="0">
              <a:solidFill>
                <a:srgbClr val="F8F8F8"/>
              </a:solidFill>
              <a:latin typeface="Roboto Medium"/>
              <a:ea typeface="Open Sans"/>
              <a:cs typeface="Open Sans"/>
              <a:sym typeface="Open Sans"/>
            </a:endParaRP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Требования к бизнесу со стороны собственников и стратегию их выполнения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Верхнеуровневую модель деятельности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Подробные операционные описания </a:t>
            </a:r>
            <a:b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</a:b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бизнес-процессов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Организационную структуру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Структуру информационных систем </a:t>
            </a:r>
            <a:b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</a:b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и данных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Ресурсы и средства производства, участвующие в выполнении операций</a:t>
            </a:r>
            <a:b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</a:br>
            <a:endParaRPr lang="ru-RU" sz="1600" dirty="0">
              <a:solidFill>
                <a:srgbClr val="F8F8F8"/>
              </a:solidFill>
              <a:latin typeface="Roboto Medium"/>
              <a:ea typeface="Open Sans"/>
              <a:cs typeface="Open Sans"/>
              <a:sym typeface="Open Sans"/>
            </a:endParaRP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A4707871-C73E-4AAC-83AE-10501A8F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Business Studio – профессиональный инструмент для проектирования процессов и корпоративной архитектуры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7E0386-CDFA-4775-96C7-ACEA875E1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10" y="1346285"/>
            <a:ext cx="3942645" cy="278449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B16A68-1325-4618-A303-908A6D3DD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130" y="3903300"/>
            <a:ext cx="3942645" cy="278449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426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3567" y="1496403"/>
            <a:ext cx="4991736" cy="4695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</a:rPr>
              <a:t>Проекты: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Разработка стратегии компании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Цифровая трансформация и переход на отечественное ПО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Внедрение методологии управления корпоративной архитектурой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Стандартизация, оптимизация и реинжиниринг бизнес-процессов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Создание для сотрудников базы знаний </a:t>
            </a:r>
            <a:b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</a:br>
            <a:r>
              <a:rPr lang="ru-RU" sz="1600" dirty="0">
                <a:solidFill>
                  <a:srgbClr val="F8F8F8"/>
                </a:solidFill>
                <a:latin typeface="Roboto Medium"/>
                <a:ea typeface="Open Sans"/>
                <a:cs typeface="Open Sans"/>
                <a:sym typeface="Open Sans"/>
              </a:rPr>
              <a:t>об устройстве и работе компании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Внедрение системы менеджмента качества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Разработка системы мотивации на основе KPI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Внедрение информационных систем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Внедрение системы управления рисками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CFA33A-149B-451E-A657-315B23509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Применение </a:t>
            </a:r>
            <a:r>
              <a:rPr lang="en-US" sz="2700" dirty="0"/>
              <a:t>Business Studio</a:t>
            </a:r>
            <a:br>
              <a:rPr lang="en-US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5897AE-979A-4C80-9735-E8B67AB08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99" y="1409700"/>
            <a:ext cx="4514850" cy="45148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24161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95234" y="520701"/>
            <a:ext cx="8501839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613596" y="1524632"/>
            <a:ext cx="4766367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333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rgbClr val="FFD086"/>
                </a:solidFill>
                <a:latin typeface="Roboto Medium"/>
              </a:rPr>
              <a:t>Ключевые пользователи: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Руководители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Бизнес-архитекторы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Корпоративные архитекторы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Бизнес-аналитики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Специалисты в области качества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ИТ-специалисты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Системные аналитики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Риск-менеджеры</a:t>
            </a:r>
          </a:p>
          <a:p>
            <a:pPr marL="380990" indent="-380990">
              <a:lnSpc>
                <a:spcPct val="90000"/>
              </a:lnSpc>
              <a:spcBef>
                <a:spcPts val="1333"/>
              </a:spcBef>
              <a:buClr>
                <a:srgbClr val="2197E4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Roboto Medium"/>
              </a:rPr>
              <a:t>А также все сотрудники компании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9F94ACCC-4B6C-406B-AA13-83A65C2D6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27" y="416804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Применение </a:t>
            </a:r>
            <a:r>
              <a:rPr lang="en-US" sz="2700" dirty="0"/>
              <a:t>Business Studio</a:t>
            </a:r>
            <a:br>
              <a:rPr lang="en-US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608D65-D952-495F-8048-04AD4B9E8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95" y="1275520"/>
            <a:ext cx="4306957" cy="430695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71351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siness Studio 7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1" id="{4E1556B7-A613-4E49-AD7F-17730B230B62}" vid="{376CDB8C-6B6B-4644-8371-B3B3FCD891F9}"/>
    </a:ext>
  </a:extLst>
</a:theme>
</file>

<file path=ppt/theme/theme2.xml><?xml version="1.0" encoding="utf-8"?>
<a:theme xmlns:a="http://schemas.openxmlformats.org/drawingml/2006/main" name="Тема Office">
  <a:themeElements>
    <a:clrScheme name="Другая 11">
      <a:dk1>
        <a:srgbClr val="FFD08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1" id="{4E1556B7-A613-4E49-AD7F-17730B230B62}" vid="{9723D4B4-82EA-45DB-9253-ABAA967AD940}"/>
    </a:ext>
  </a:extLst>
</a:theme>
</file>

<file path=ppt/theme/theme3.xml><?xml version="1.0" encoding="utf-8"?>
<a:theme xmlns:a="http://schemas.openxmlformats.org/drawingml/2006/main" name="1_Тема Office">
  <a:themeElements>
    <a:clrScheme name="Другая 9">
      <a:dk1>
        <a:srgbClr val="FFFFFF"/>
      </a:dk1>
      <a:lt1>
        <a:sysClr val="window" lastClr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siness Studio 7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1" id="{4E1556B7-A613-4E49-AD7F-17730B230B62}" vid="{8DCE5ADC-6B39-4E54-9FE2-3A47505CA8F3}"/>
    </a:ext>
  </a:extLst>
</a:theme>
</file>

<file path=ppt/theme/theme4.xml><?xml version="1.0" encoding="utf-8"?>
<a:theme xmlns:a="http://schemas.openxmlformats.org/drawingml/2006/main" name="2_Тема Office">
  <a:themeElements>
    <a:clrScheme name="Другая 10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siness Studio 7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1" id="{4E1556B7-A613-4E49-AD7F-17730B230B62}" vid="{7D8F5042-F04B-4BD6-81F4-CFA8E3838260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9">
    <a:dk1>
      <a:srgbClr val="FFFFFF"/>
    </a:dk1>
    <a:lt1>
      <a:sysClr val="window" lastClr="FFFFFF"/>
    </a:lt1>
    <a:dk2>
      <a:srgbClr val="FFFFFF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Другая 9">
    <a:dk1>
      <a:srgbClr val="FFFFFF"/>
    </a:dk1>
    <a:lt1>
      <a:sysClr val="window" lastClr="FFFFFF"/>
    </a:lt1>
    <a:dk2>
      <a:srgbClr val="FFFFFF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Другая 9">
    <a:dk1>
      <a:srgbClr val="FFFFFF"/>
    </a:dk1>
    <a:lt1>
      <a:sysClr val="window" lastClr="FFFFFF"/>
    </a:lt1>
    <a:dk2>
      <a:srgbClr val="FFFFFF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11005</TotalTime>
  <Words>2607</Words>
  <Application>Microsoft Office PowerPoint</Application>
  <PresentationFormat>Широкоэкранный</PresentationFormat>
  <Paragraphs>447</Paragraphs>
  <Slides>55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55</vt:i4>
      </vt:variant>
    </vt:vector>
  </HeadingPairs>
  <TitlesOfParts>
    <vt:vector size="76" baseType="lpstr">
      <vt:lpstr>Microsoft YaHei UI</vt:lpstr>
      <vt:lpstr>Arial</vt:lpstr>
      <vt:lpstr>Calibri</vt:lpstr>
      <vt:lpstr>Montserrat</vt:lpstr>
      <vt:lpstr>Montserrat Light</vt:lpstr>
      <vt:lpstr>Montserrat regular</vt:lpstr>
      <vt:lpstr>Montserrat SemiBold</vt:lpstr>
      <vt:lpstr>Open Sans</vt:lpstr>
      <vt:lpstr>Open Sans SemiBold</vt:lpstr>
      <vt:lpstr>Roboto</vt:lpstr>
      <vt:lpstr>Roboto </vt:lpstr>
      <vt:lpstr>Roboto Bold</vt:lpstr>
      <vt:lpstr>Roboto Light</vt:lpstr>
      <vt:lpstr>Roboto Light</vt:lpstr>
      <vt:lpstr>Roboto Medium</vt:lpstr>
      <vt:lpstr>Times New Roman</vt:lpstr>
      <vt:lpstr>Wingdings</vt:lpstr>
      <vt:lpstr>Специальное оформление</vt:lpstr>
      <vt:lpstr>Тема Office</vt:lpstr>
      <vt:lpstr>1_Тема Office</vt:lpstr>
      <vt:lpstr>2_Тема Office</vt:lpstr>
      <vt:lpstr>Презентация PowerPoint</vt:lpstr>
      <vt:lpstr>Business Studio сегодня </vt:lpstr>
      <vt:lpstr>Business Studio сегодня </vt:lpstr>
      <vt:lpstr>Истории успеха пользователей Business Studio </vt:lpstr>
      <vt:lpstr>Business Studio сегодня</vt:lpstr>
      <vt:lpstr>Использование проектирования в организационном развитии </vt:lpstr>
      <vt:lpstr>Business Studio – профессиональный инструмент для проектирования процессов и корпоративной архитектуры </vt:lpstr>
      <vt:lpstr>Применение Business Studio </vt:lpstr>
      <vt:lpstr>Применение Business Studio </vt:lpstr>
      <vt:lpstr>Презентация PowerPoint</vt:lpstr>
      <vt:lpstr>Выявление заинтересованных сторон и их потребностей </vt:lpstr>
      <vt:lpstr>Разработка и приоритизация требований </vt:lpstr>
      <vt:lpstr>Разработка стратегических карт  и сбалансированной системы показателей </vt:lpstr>
      <vt:lpstr>Разработка стратегических карт  и сбалансированной системы показателей </vt:lpstr>
      <vt:lpstr>Презентация PowerPoint</vt:lpstr>
      <vt:lpstr>Бесшовное моделирование: пример кастомного архитектурного фреймворка</vt:lpstr>
      <vt:lpstr>Стек нотаций</vt:lpstr>
      <vt:lpstr>Проектирование бизнес-процессов </vt:lpstr>
      <vt:lpstr>Проектирование бизнес-процессов. Нотация VAD </vt:lpstr>
      <vt:lpstr>Проектирование бизнес-процессов. Нотация BPMN </vt:lpstr>
      <vt:lpstr>Проектирование бизнес-процессов. Нотация EPC </vt:lpstr>
      <vt:lpstr>Проектирование бизнес-процессов. Нотация FAD </vt:lpstr>
      <vt:lpstr>Проектирование бизнес-процессов</vt:lpstr>
      <vt:lpstr>Табличное представление процесса </vt:lpstr>
      <vt:lpstr>Проектирование организационной структуры </vt:lpstr>
      <vt:lpstr>Матрица RACI </vt:lpstr>
      <vt:lpstr>Расчет штатной численности подразделений</vt:lpstr>
      <vt:lpstr>Проектирование ИТ-архитектуры. Язык ArchiMate </vt:lpstr>
      <vt:lpstr>Проектирование приложений и данных. Нотация UML </vt:lpstr>
      <vt:lpstr>Проектирование приложений и данных. Нотация UML </vt:lpstr>
      <vt:lpstr>Проектирование приложений и данных. Нотация C4 </vt:lpstr>
      <vt:lpstr>Проектирование приложений и данных. Нотация ERD </vt:lpstr>
      <vt:lpstr>Проектирование архитектуры приложений  и структуры данных </vt:lpstr>
      <vt:lpstr>Проектирование архитектуры приложений  и структуры данных </vt:lpstr>
      <vt:lpstr>Идентификация и оценка рисков </vt:lpstr>
      <vt:lpstr>Редактор онтологии и нотаций </vt:lpstr>
      <vt:lpstr>Стили диаграмм</vt:lpstr>
      <vt:lpstr>Презентация PowerPoint</vt:lpstr>
      <vt:lpstr>Формирование регламентирующей документации </vt:lpstr>
      <vt:lpstr>Формирование регламентирующей документации </vt:lpstr>
      <vt:lpstr>Формирование регламентирующей документации </vt:lpstr>
      <vt:lpstr>Формирование регламентирующей документации </vt:lpstr>
      <vt:lpstr>Интеграция с другими ИТ-системами </vt:lpstr>
      <vt:lpstr>Презентация PowerPoint</vt:lpstr>
      <vt:lpstr>Контроль достижения показателей и целей</vt:lpstr>
      <vt:lpstr>Мониторинг инцидентов рисков </vt:lpstr>
      <vt:lpstr>Управление жизненным циклом модели </vt:lpstr>
      <vt:lpstr>Мультиязычность</vt:lpstr>
      <vt:lpstr>Поддержка функционирования  Системы менеджмента качества </vt:lpstr>
      <vt:lpstr>Поддержка функционирования  Системы менеджмента качества </vt:lpstr>
      <vt:lpstr>Преимущества Business Studio </vt:lpstr>
      <vt:lpstr>Преимущества Business Studio </vt:lpstr>
      <vt:lpstr>Преимущества Business Studio </vt:lpstr>
      <vt:lpstr>Эффекты от использования Business Studio </vt:lpstr>
      <vt:lpstr>Контактная информация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Кормакова Ирина</cp:lastModifiedBy>
  <cp:revision>167</cp:revision>
  <dcterms:created xsi:type="dcterms:W3CDTF">2025-10-10T13:38:47Z</dcterms:created>
  <dcterms:modified xsi:type="dcterms:W3CDTF">2026-03-13T08:22:05Z</dcterms:modified>
</cp:coreProperties>
</file>